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56" r:id="rId2"/>
    <p:sldId id="257" r:id="rId3"/>
    <p:sldId id="258" r:id="rId4"/>
    <p:sldId id="261" r:id="rId5"/>
    <p:sldId id="285" r:id="rId6"/>
    <p:sldId id="268" r:id="rId7"/>
    <p:sldId id="269" r:id="rId8"/>
    <p:sldId id="273" r:id="rId9"/>
    <p:sldId id="274" r:id="rId10"/>
    <p:sldId id="276" r:id="rId11"/>
    <p:sldId id="278" r:id="rId12"/>
    <p:sldId id="279" r:id="rId13"/>
    <p:sldId id="275" r:id="rId14"/>
    <p:sldId id="280" r:id="rId15"/>
    <p:sldId id="282" r:id="rId16"/>
    <p:sldId id="267" r:id="rId17"/>
    <p:sldId id="270" r:id="rId18"/>
    <p:sldId id="272" r:id="rId19"/>
    <p:sldId id="283" r:id="rId20"/>
    <p:sldId id="286" r:id="rId21"/>
    <p:sldId id="260" r:id="rId22"/>
    <p:sldId id="28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7B1F1"/>
    <a:srgbClr val="9BC2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64"/>
    <p:restoredTop sz="65224"/>
  </p:normalViewPr>
  <p:slideViewPr>
    <p:cSldViewPr snapToGrid="0">
      <p:cViewPr varScale="1">
        <p:scale>
          <a:sx n="63" d="100"/>
          <a:sy n="63" d="100"/>
        </p:scale>
        <p:origin x="448"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DDB372-C72A-4F6E-A40D-014A5F6BEB55}" type="doc">
      <dgm:prSet loTypeId="urn:microsoft.com/office/officeart/2005/8/layout/list1" loCatId="list" qsTypeId="urn:microsoft.com/office/officeart/2005/8/quickstyle/simple5" qsCatId="simple" csTypeId="urn:microsoft.com/office/officeart/2005/8/colors/accent1_2" csCatId="accent1"/>
      <dgm:spPr/>
      <dgm:t>
        <a:bodyPr/>
        <a:lstStyle/>
        <a:p>
          <a:endParaRPr lang="en-US"/>
        </a:p>
      </dgm:t>
    </dgm:pt>
    <dgm:pt modelId="{44EBE49A-DC95-4509-92D1-DE78E42B8FC5}">
      <dgm:prSet/>
      <dgm:spPr/>
      <dgm:t>
        <a:bodyPr/>
        <a:lstStyle/>
        <a:p>
          <a:r>
            <a:rPr lang="en-US"/>
            <a:t>Patient Case</a:t>
          </a:r>
        </a:p>
      </dgm:t>
    </dgm:pt>
    <dgm:pt modelId="{767CC58B-E1EB-43A8-A17C-D15E3E0015BB}" type="parTrans" cxnId="{4B138082-0807-48B2-ACB4-0742D427D4AE}">
      <dgm:prSet/>
      <dgm:spPr/>
      <dgm:t>
        <a:bodyPr/>
        <a:lstStyle/>
        <a:p>
          <a:endParaRPr lang="en-US"/>
        </a:p>
      </dgm:t>
    </dgm:pt>
    <dgm:pt modelId="{79205E26-A9AF-45CE-8A44-4FE724B15AF9}" type="sibTrans" cxnId="{4B138082-0807-48B2-ACB4-0742D427D4AE}">
      <dgm:prSet/>
      <dgm:spPr/>
      <dgm:t>
        <a:bodyPr/>
        <a:lstStyle/>
        <a:p>
          <a:endParaRPr lang="en-US"/>
        </a:p>
      </dgm:t>
    </dgm:pt>
    <dgm:pt modelId="{D391E0EE-F694-4F4C-BAA3-CA631404FA20}">
      <dgm:prSet/>
      <dgm:spPr/>
      <dgm:t>
        <a:bodyPr/>
        <a:lstStyle/>
        <a:p>
          <a:r>
            <a:rPr lang="en-US" dirty="0"/>
            <a:t>History</a:t>
          </a:r>
        </a:p>
      </dgm:t>
    </dgm:pt>
    <dgm:pt modelId="{7FD30327-8253-4438-AA22-D64A29D1C7F6}" type="parTrans" cxnId="{A0A3F36F-F995-4DBB-96EC-79D0C847A51F}">
      <dgm:prSet/>
      <dgm:spPr/>
      <dgm:t>
        <a:bodyPr/>
        <a:lstStyle/>
        <a:p>
          <a:endParaRPr lang="en-US"/>
        </a:p>
      </dgm:t>
    </dgm:pt>
    <dgm:pt modelId="{FD37B533-B003-465A-9757-1CCC55AE5941}" type="sibTrans" cxnId="{A0A3F36F-F995-4DBB-96EC-79D0C847A51F}">
      <dgm:prSet/>
      <dgm:spPr/>
      <dgm:t>
        <a:bodyPr/>
        <a:lstStyle/>
        <a:p>
          <a:endParaRPr lang="en-US"/>
        </a:p>
      </dgm:t>
    </dgm:pt>
    <dgm:pt modelId="{CA10202D-41CE-40C9-AB86-80A36872DEA6}">
      <dgm:prSet/>
      <dgm:spPr/>
      <dgm:t>
        <a:bodyPr/>
        <a:lstStyle/>
        <a:p>
          <a:r>
            <a:rPr lang="en-US"/>
            <a:t>Examination &amp; Diagnostics</a:t>
          </a:r>
        </a:p>
      </dgm:t>
    </dgm:pt>
    <dgm:pt modelId="{71E5FB4C-D890-4C7A-A6E1-E539C9CF64C0}" type="parTrans" cxnId="{144548C4-5B9B-434E-8FD3-335AC5C26724}">
      <dgm:prSet/>
      <dgm:spPr/>
      <dgm:t>
        <a:bodyPr/>
        <a:lstStyle/>
        <a:p>
          <a:endParaRPr lang="en-US"/>
        </a:p>
      </dgm:t>
    </dgm:pt>
    <dgm:pt modelId="{678EAA78-FA92-4E38-A346-B6124B07764D}" type="sibTrans" cxnId="{144548C4-5B9B-434E-8FD3-335AC5C26724}">
      <dgm:prSet/>
      <dgm:spPr/>
      <dgm:t>
        <a:bodyPr/>
        <a:lstStyle/>
        <a:p>
          <a:endParaRPr lang="en-US"/>
        </a:p>
      </dgm:t>
    </dgm:pt>
    <dgm:pt modelId="{4A27ACCC-C3D0-4D88-9E09-A6A800667C80}">
      <dgm:prSet/>
      <dgm:spPr/>
      <dgm:t>
        <a:bodyPr/>
        <a:lstStyle/>
        <a:p>
          <a:r>
            <a:rPr lang="en-US"/>
            <a:t>Pathophysiology</a:t>
          </a:r>
        </a:p>
      </dgm:t>
    </dgm:pt>
    <dgm:pt modelId="{9236D537-6C42-4812-9E06-41E5BD624C5A}" type="parTrans" cxnId="{E507B647-FCA1-41B2-88E8-8C5084888B92}">
      <dgm:prSet/>
      <dgm:spPr/>
      <dgm:t>
        <a:bodyPr/>
        <a:lstStyle/>
        <a:p>
          <a:endParaRPr lang="en-US"/>
        </a:p>
      </dgm:t>
    </dgm:pt>
    <dgm:pt modelId="{0AE44AF0-A4E1-41CD-B652-D41C32F44D5C}" type="sibTrans" cxnId="{E507B647-FCA1-41B2-88E8-8C5084888B92}">
      <dgm:prSet/>
      <dgm:spPr/>
      <dgm:t>
        <a:bodyPr/>
        <a:lstStyle/>
        <a:p>
          <a:endParaRPr lang="en-US"/>
        </a:p>
      </dgm:t>
    </dgm:pt>
    <dgm:pt modelId="{A0C69552-95B6-4AF6-991C-2D9FA22AA62F}">
      <dgm:prSet/>
      <dgm:spPr/>
      <dgm:t>
        <a:bodyPr/>
        <a:lstStyle/>
        <a:p>
          <a:r>
            <a:rPr lang="en-US"/>
            <a:t>Management Plan</a:t>
          </a:r>
        </a:p>
      </dgm:t>
    </dgm:pt>
    <dgm:pt modelId="{776065B7-510A-4C52-BA74-6971520CFF2D}" type="parTrans" cxnId="{EF77978C-E68C-4BFE-AED2-AA80E2BCAD17}">
      <dgm:prSet/>
      <dgm:spPr/>
      <dgm:t>
        <a:bodyPr/>
        <a:lstStyle/>
        <a:p>
          <a:endParaRPr lang="en-US"/>
        </a:p>
      </dgm:t>
    </dgm:pt>
    <dgm:pt modelId="{07D128B5-8E26-4B28-BFF1-A3519C308333}" type="sibTrans" cxnId="{EF77978C-E68C-4BFE-AED2-AA80E2BCAD17}">
      <dgm:prSet/>
      <dgm:spPr/>
      <dgm:t>
        <a:bodyPr/>
        <a:lstStyle/>
        <a:p>
          <a:endParaRPr lang="en-US"/>
        </a:p>
      </dgm:t>
    </dgm:pt>
    <dgm:pt modelId="{9E492485-794C-B342-B117-59F401087B10}" type="pres">
      <dgm:prSet presAssocID="{A1DDB372-C72A-4F6E-A40D-014A5F6BEB55}" presName="linear" presStyleCnt="0">
        <dgm:presLayoutVars>
          <dgm:dir/>
          <dgm:animLvl val="lvl"/>
          <dgm:resizeHandles val="exact"/>
        </dgm:presLayoutVars>
      </dgm:prSet>
      <dgm:spPr/>
    </dgm:pt>
    <dgm:pt modelId="{B9F36503-F224-FA4A-A7F2-64CF57D5087B}" type="pres">
      <dgm:prSet presAssocID="{44EBE49A-DC95-4509-92D1-DE78E42B8FC5}" presName="parentLin" presStyleCnt="0"/>
      <dgm:spPr/>
    </dgm:pt>
    <dgm:pt modelId="{FD2DF195-5CF2-4048-9850-E679143CEF99}" type="pres">
      <dgm:prSet presAssocID="{44EBE49A-DC95-4509-92D1-DE78E42B8FC5}" presName="parentLeftMargin" presStyleLbl="node1" presStyleIdx="0" presStyleCnt="5"/>
      <dgm:spPr/>
    </dgm:pt>
    <dgm:pt modelId="{68916107-592B-4842-AA51-836C692DBE9A}" type="pres">
      <dgm:prSet presAssocID="{44EBE49A-DC95-4509-92D1-DE78E42B8FC5}" presName="parentText" presStyleLbl="node1" presStyleIdx="0" presStyleCnt="5">
        <dgm:presLayoutVars>
          <dgm:chMax val="0"/>
          <dgm:bulletEnabled val="1"/>
        </dgm:presLayoutVars>
      </dgm:prSet>
      <dgm:spPr/>
    </dgm:pt>
    <dgm:pt modelId="{E6600730-BCE8-2C49-BF9F-3BF51F718BA1}" type="pres">
      <dgm:prSet presAssocID="{44EBE49A-DC95-4509-92D1-DE78E42B8FC5}" presName="negativeSpace" presStyleCnt="0"/>
      <dgm:spPr/>
    </dgm:pt>
    <dgm:pt modelId="{5D13E231-0956-BE45-B2E6-7742350BB908}" type="pres">
      <dgm:prSet presAssocID="{44EBE49A-DC95-4509-92D1-DE78E42B8FC5}" presName="childText" presStyleLbl="conFgAcc1" presStyleIdx="0" presStyleCnt="5">
        <dgm:presLayoutVars>
          <dgm:bulletEnabled val="1"/>
        </dgm:presLayoutVars>
      </dgm:prSet>
      <dgm:spPr/>
    </dgm:pt>
    <dgm:pt modelId="{693EE3F0-3343-A646-A2D1-D38F7504F372}" type="pres">
      <dgm:prSet presAssocID="{79205E26-A9AF-45CE-8A44-4FE724B15AF9}" presName="spaceBetweenRectangles" presStyleCnt="0"/>
      <dgm:spPr/>
    </dgm:pt>
    <dgm:pt modelId="{F6520AD5-7C24-9342-8DC9-D8C361965826}" type="pres">
      <dgm:prSet presAssocID="{D391E0EE-F694-4F4C-BAA3-CA631404FA20}" presName="parentLin" presStyleCnt="0"/>
      <dgm:spPr/>
    </dgm:pt>
    <dgm:pt modelId="{592CE8AC-7C48-F345-A681-809F01D488A4}" type="pres">
      <dgm:prSet presAssocID="{D391E0EE-F694-4F4C-BAA3-CA631404FA20}" presName="parentLeftMargin" presStyleLbl="node1" presStyleIdx="0" presStyleCnt="5"/>
      <dgm:spPr/>
    </dgm:pt>
    <dgm:pt modelId="{19BF758B-867D-EC4F-BB7C-E2EAD632E992}" type="pres">
      <dgm:prSet presAssocID="{D391E0EE-F694-4F4C-BAA3-CA631404FA20}" presName="parentText" presStyleLbl="node1" presStyleIdx="1" presStyleCnt="5">
        <dgm:presLayoutVars>
          <dgm:chMax val="0"/>
          <dgm:bulletEnabled val="1"/>
        </dgm:presLayoutVars>
      </dgm:prSet>
      <dgm:spPr/>
    </dgm:pt>
    <dgm:pt modelId="{C4F7770A-C015-AD41-8446-7B6ECF080239}" type="pres">
      <dgm:prSet presAssocID="{D391E0EE-F694-4F4C-BAA3-CA631404FA20}" presName="negativeSpace" presStyleCnt="0"/>
      <dgm:spPr/>
    </dgm:pt>
    <dgm:pt modelId="{7DE85552-AE74-994E-ACC1-8AB1668E02DB}" type="pres">
      <dgm:prSet presAssocID="{D391E0EE-F694-4F4C-BAA3-CA631404FA20}" presName="childText" presStyleLbl="conFgAcc1" presStyleIdx="1" presStyleCnt="5">
        <dgm:presLayoutVars>
          <dgm:bulletEnabled val="1"/>
        </dgm:presLayoutVars>
      </dgm:prSet>
      <dgm:spPr/>
    </dgm:pt>
    <dgm:pt modelId="{52679E3D-1690-BB4A-A72F-E11EA30C3109}" type="pres">
      <dgm:prSet presAssocID="{FD37B533-B003-465A-9757-1CCC55AE5941}" presName="spaceBetweenRectangles" presStyleCnt="0"/>
      <dgm:spPr/>
    </dgm:pt>
    <dgm:pt modelId="{91A20331-A21B-4F48-8030-76A9F5379243}" type="pres">
      <dgm:prSet presAssocID="{CA10202D-41CE-40C9-AB86-80A36872DEA6}" presName="parentLin" presStyleCnt="0"/>
      <dgm:spPr/>
    </dgm:pt>
    <dgm:pt modelId="{51B1A354-D779-A548-8A62-A7DF1D26D7FE}" type="pres">
      <dgm:prSet presAssocID="{CA10202D-41CE-40C9-AB86-80A36872DEA6}" presName="parentLeftMargin" presStyleLbl="node1" presStyleIdx="1" presStyleCnt="5"/>
      <dgm:spPr/>
    </dgm:pt>
    <dgm:pt modelId="{52EF4478-4929-B04B-8850-6134310AC16D}" type="pres">
      <dgm:prSet presAssocID="{CA10202D-41CE-40C9-AB86-80A36872DEA6}" presName="parentText" presStyleLbl="node1" presStyleIdx="2" presStyleCnt="5">
        <dgm:presLayoutVars>
          <dgm:chMax val="0"/>
          <dgm:bulletEnabled val="1"/>
        </dgm:presLayoutVars>
      </dgm:prSet>
      <dgm:spPr/>
    </dgm:pt>
    <dgm:pt modelId="{B5D22F14-6744-6F4E-87AD-497EE3B3C7B4}" type="pres">
      <dgm:prSet presAssocID="{CA10202D-41CE-40C9-AB86-80A36872DEA6}" presName="negativeSpace" presStyleCnt="0"/>
      <dgm:spPr/>
    </dgm:pt>
    <dgm:pt modelId="{6515C250-32E8-9E47-8D1C-C15437BC9163}" type="pres">
      <dgm:prSet presAssocID="{CA10202D-41CE-40C9-AB86-80A36872DEA6}" presName="childText" presStyleLbl="conFgAcc1" presStyleIdx="2" presStyleCnt="5">
        <dgm:presLayoutVars>
          <dgm:bulletEnabled val="1"/>
        </dgm:presLayoutVars>
      </dgm:prSet>
      <dgm:spPr/>
    </dgm:pt>
    <dgm:pt modelId="{1331190B-34AF-E846-B84B-F066AEB83A78}" type="pres">
      <dgm:prSet presAssocID="{678EAA78-FA92-4E38-A346-B6124B07764D}" presName="spaceBetweenRectangles" presStyleCnt="0"/>
      <dgm:spPr/>
    </dgm:pt>
    <dgm:pt modelId="{90224817-A112-A345-A0B1-A6DA83A7EF40}" type="pres">
      <dgm:prSet presAssocID="{4A27ACCC-C3D0-4D88-9E09-A6A800667C80}" presName="parentLin" presStyleCnt="0"/>
      <dgm:spPr/>
    </dgm:pt>
    <dgm:pt modelId="{D5857993-78AF-6F47-89F3-4BFCEBC35AF1}" type="pres">
      <dgm:prSet presAssocID="{4A27ACCC-C3D0-4D88-9E09-A6A800667C80}" presName="parentLeftMargin" presStyleLbl="node1" presStyleIdx="2" presStyleCnt="5"/>
      <dgm:spPr/>
    </dgm:pt>
    <dgm:pt modelId="{C9AB3106-4154-F646-B27F-964C4F2CC910}" type="pres">
      <dgm:prSet presAssocID="{4A27ACCC-C3D0-4D88-9E09-A6A800667C80}" presName="parentText" presStyleLbl="node1" presStyleIdx="3" presStyleCnt="5">
        <dgm:presLayoutVars>
          <dgm:chMax val="0"/>
          <dgm:bulletEnabled val="1"/>
        </dgm:presLayoutVars>
      </dgm:prSet>
      <dgm:spPr/>
    </dgm:pt>
    <dgm:pt modelId="{CE096A34-8FE5-9A48-B9C4-CADDE0CD07BE}" type="pres">
      <dgm:prSet presAssocID="{4A27ACCC-C3D0-4D88-9E09-A6A800667C80}" presName="negativeSpace" presStyleCnt="0"/>
      <dgm:spPr/>
    </dgm:pt>
    <dgm:pt modelId="{256B6DDF-7B1B-E84A-9A4C-F0893B16A8C4}" type="pres">
      <dgm:prSet presAssocID="{4A27ACCC-C3D0-4D88-9E09-A6A800667C80}" presName="childText" presStyleLbl="conFgAcc1" presStyleIdx="3" presStyleCnt="5">
        <dgm:presLayoutVars>
          <dgm:bulletEnabled val="1"/>
        </dgm:presLayoutVars>
      </dgm:prSet>
      <dgm:spPr/>
    </dgm:pt>
    <dgm:pt modelId="{30E41365-C81D-7D4A-BF5A-9C1AC6B3D8F2}" type="pres">
      <dgm:prSet presAssocID="{0AE44AF0-A4E1-41CD-B652-D41C32F44D5C}" presName="spaceBetweenRectangles" presStyleCnt="0"/>
      <dgm:spPr/>
    </dgm:pt>
    <dgm:pt modelId="{5659BB1B-8593-CE47-B142-D11F4AF2A1E5}" type="pres">
      <dgm:prSet presAssocID="{A0C69552-95B6-4AF6-991C-2D9FA22AA62F}" presName="parentLin" presStyleCnt="0"/>
      <dgm:spPr/>
    </dgm:pt>
    <dgm:pt modelId="{A3CCD87C-78B8-9645-A513-69CECC1C87F9}" type="pres">
      <dgm:prSet presAssocID="{A0C69552-95B6-4AF6-991C-2D9FA22AA62F}" presName="parentLeftMargin" presStyleLbl="node1" presStyleIdx="3" presStyleCnt="5"/>
      <dgm:spPr/>
    </dgm:pt>
    <dgm:pt modelId="{53A15E54-7B91-D34B-A98C-DE075469E543}" type="pres">
      <dgm:prSet presAssocID="{A0C69552-95B6-4AF6-991C-2D9FA22AA62F}" presName="parentText" presStyleLbl="node1" presStyleIdx="4" presStyleCnt="5">
        <dgm:presLayoutVars>
          <dgm:chMax val="0"/>
          <dgm:bulletEnabled val="1"/>
        </dgm:presLayoutVars>
      </dgm:prSet>
      <dgm:spPr/>
    </dgm:pt>
    <dgm:pt modelId="{DF85D02E-209C-E44E-ABDD-F691B9A95462}" type="pres">
      <dgm:prSet presAssocID="{A0C69552-95B6-4AF6-991C-2D9FA22AA62F}" presName="negativeSpace" presStyleCnt="0"/>
      <dgm:spPr/>
    </dgm:pt>
    <dgm:pt modelId="{E89BA7DE-929A-534A-B365-E1B9FEA68C24}" type="pres">
      <dgm:prSet presAssocID="{A0C69552-95B6-4AF6-991C-2D9FA22AA62F}" presName="childText" presStyleLbl="conFgAcc1" presStyleIdx="4" presStyleCnt="5">
        <dgm:presLayoutVars>
          <dgm:bulletEnabled val="1"/>
        </dgm:presLayoutVars>
      </dgm:prSet>
      <dgm:spPr/>
    </dgm:pt>
  </dgm:ptLst>
  <dgm:cxnLst>
    <dgm:cxn modelId="{0157A800-74E2-374F-B039-30A8B1623BED}" type="presOf" srcId="{4A27ACCC-C3D0-4D88-9E09-A6A800667C80}" destId="{D5857993-78AF-6F47-89F3-4BFCEBC35AF1}" srcOrd="0" destOrd="0" presId="urn:microsoft.com/office/officeart/2005/8/layout/list1"/>
    <dgm:cxn modelId="{DFB92B1D-37B0-6E45-9C6A-025DE031B805}" type="presOf" srcId="{44EBE49A-DC95-4509-92D1-DE78E42B8FC5}" destId="{FD2DF195-5CF2-4048-9850-E679143CEF99}" srcOrd="0" destOrd="0" presId="urn:microsoft.com/office/officeart/2005/8/layout/list1"/>
    <dgm:cxn modelId="{353F5025-EE7B-CC42-93DA-A8FA4B26355A}" type="presOf" srcId="{A0C69552-95B6-4AF6-991C-2D9FA22AA62F}" destId="{53A15E54-7B91-D34B-A98C-DE075469E543}" srcOrd="1" destOrd="0" presId="urn:microsoft.com/office/officeart/2005/8/layout/list1"/>
    <dgm:cxn modelId="{41F39A2C-7361-D248-BA86-EAD160D64154}" type="presOf" srcId="{CA10202D-41CE-40C9-AB86-80A36872DEA6}" destId="{52EF4478-4929-B04B-8850-6134310AC16D}" srcOrd="1" destOrd="0" presId="urn:microsoft.com/office/officeart/2005/8/layout/list1"/>
    <dgm:cxn modelId="{E507B647-FCA1-41B2-88E8-8C5084888B92}" srcId="{A1DDB372-C72A-4F6E-A40D-014A5F6BEB55}" destId="{4A27ACCC-C3D0-4D88-9E09-A6A800667C80}" srcOrd="3" destOrd="0" parTransId="{9236D537-6C42-4812-9E06-41E5BD624C5A}" sibTransId="{0AE44AF0-A4E1-41CD-B652-D41C32F44D5C}"/>
    <dgm:cxn modelId="{3C41B94F-C5FA-5041-A89E-E1A06DF0BD55}" type="presOf" srcId="{D391E0EE-F694-4F4C-BAA3-CA631404FA20}" destId="{592CE8AC-7C48-F345-A681-809F01D488A4}" srcOrd="0" destOrd="0" presId="urn:microsoft.com/office/officeart/2005/8/layout/list1"/>
    <dgm:cxn modelId="{12D26E6A-6D6F-9341-A4B2-C9B438D32457}" type="presOf" srcId="{4A27ACCC-C3D0-4D88-9E09-A6A800667C80}" destId="{C9AB3106-4154-F646-B27F-964C4F2CC910}" srcOrd="1" destOrd="0" presId="urn:microsoft.com/office/officeart/2005/8/layout/list1"/>
    <dgm:cxn modelId="{A0A3F36F-F995-4DBB-96EC-79D0C847A51F}" srcId="{A1DDB372-C72A-4F6E-A40D-014A5F6BEB55}" destId="{D391E0EE-F694-4F4C-BAA3-CA631404FA20}" srcOrd="1" destOrd="0" parTransId="{7FD30327-8253-4438-AA22-D64A29D1C7F6}" sibTransId="{FD37B533-B003-465A-9757-1CCC55AE5941}"/>
    <dgm:cxn modelId="{83C71A73-7F1B-B141-B84E-D5144AA7864F}" type="presOf" srcId="{44EBE49A-DC95-4509-92D1-DE78E42B8FC5}" destId="{68916107-592B-4842-AA51-836C692DBE9A}" srcOrd="1" destOrd="0" presId="urn:microsoft.com/office/officeart/2005/8/layout/list1"/>
    <dgm:cxn modelId="{8620497D-F56B-7E45-801C-87763EF346D3}" type="presOf" srcId="{A1DDB372-C72A-4F6E-A40D-014A5F6BEB55}" destId="{9E492485-794C-B342-B117-59F401087B10}" srcOrd="0" destOrd="0" presId="urn:microsoft.com/office/officeart/2005/8/layout/list1"/>
    <dgm:cxn modelId="{4B138082-0807-48B2-ACB4-0742D427D4AE}" srcId="{A1DDB372-C72A-4F6E-A40D-014A5F6BEB55}" destId="{44EBE49A-DC95-4509-92D1-DE78E42B8FC5}" srcOrd="0" destOrd="0" parTransId="{767CC58B-E1EB-43A8-A17C-D15E3E0015BB}" sibTransId="{79205E26-A9AF-45CE-8A44-4FE724B15AF9}"/>
    <dgm:cxn modelId="{EF77978C-E68C-4BFE-AED2-AA80E2BCAD17}" srcId="{A1DDB372-C72A-4F6E-A40D-014A5F6BEB55}" destId="{A0C69552-95B6-4AF6-991C-2D9FA22AA62F}" srcOrd="4" destOrd="0" parTransId="{776065B7-510A-4C52-BA74-6971520CFF2D}" sibTransId="{07D128B5-8E26-4B28-BFF1-A3519C308333}"/>
    <dgm:cxn modelId="{622A8DC3-F2C8-984C-8BD4-E0DD4FA6724A}" type="presOf" srcId="{CA10202D-41CE-40C9-AB86-80A36872DEA6}" destId="{51B1A354-D779-A548-8A62-A7DF1D26D7FE}" srcOrd="0" destOrd="0" presId="urn:microsoft.com/office/officeart/2005/8/layout/list1"/>
    <dgm:cxn modelId="{144548C4-5B9B-434E-8FD3-335AC5C26724}" srcId="{A1DDB372-C72A-4F6E-A40D-014A5F6BEB55}" destId="{CA10202D-41CE-40C9-AB86-80A36872DEA6}" srcOrd="2" destOrd="0" parTransId="{71E5FB4C-D890-4C7A-A6E1-E539C9CF64C0}" sibTransId="{678EAA78-FA92-4E38-A346-B6124B07764D}"/>
    <dgm:cxn modelId="{A6866DC4-3640-C240-9DE2-97B38F0509A1}" type="presOf" srcId="{A0C69552-95B6-4AF6-991C-2D9FA22AA62F}" destId="{A3CCD87C-78B8-9645-A513-69CECC1C87F9}" srcOrd="0" destOrd="0" presId="urn:microsoft.com/office/officeart/2005/8/layout/list1"/>
    <dgm:cxn modelId="{C4F4C8C9-A787-8D48-BE03-CCF987171813}" type="presOf" srcId="{D391E0EE-F694-4F4C-BAA3-CA631404FA20}" destId="{19BF758B-867D-EC4F-BB7C-E2EAD632E992}" srcOrd="1" destOrd="0" presId="urn:microsoft.com/office/officeart/2005/8/layout/list1"/>
    <dgm:cxn modelId="{9C86DB09-A4CE-6944-96CB-706A67A48F18}" type="presParOf" srcId="{9E492485-794C-B342-B117-59F401087B10}" destId="{B9F36503-F224-FA4A-A7F2-64CF57D5087B}" srcOrd="0" destOrd="0" presId="urn:microsoft.com/office/officeart/2005/8/layout/list1"/>
    <dgm:cxn modelId="{437D07C0-9C63-3041-B18B-1A40CC9B5109}" type="presParOf" srcId="{B9F36503-F224-FA4A-A7F2-64CF57D5087B}" destId="{FD2DF195-5CF2-4048-9850-E679143CEF99}" srcOrd="0" destOrd="0" presId="urn:microsoft.com/office/officeart/2005/8/layout/list1"/>
    <dgm:cxn modelId="{D8B7181F-FF74-C244-B683-F5F9B3CEC9CB}" type="presParOf" srcId="{B9F36503-F224-FA4A-A7F2-64CF57D5087B}" destId="{68916107-592B-4842-AA51-836C692DBE9A}" srcOrd="1" destOrd="0" presId="urn:microsoft.com/office/officeart/2005/8/layout/list1"/>
    <dgm:cxn modelId="{C9350FE7-A584-3B40-80B0-8399A6875C0D}" type="presParOf" srcId="{9E492485-794C-B342-B117-59F401087B10}" destId="{E6600730-BCE8-2C49-BF9F-3BF51F718BA1}" srcOrd="1" destOrd="0" presId="urn:microsoft.com/office/officeart/2005/8/layout/list1"/>
    <dgm:cxn modelId="{E9B246C6-A168-F14A-AEE7-DA3BF995FE8A}" type="presParOf" srcId="{9E492485-794C-B342-B117-59F401087B10}" destId="{5D13E231-0956-BE45-B2E6-7742350BB908}" srcOrd="2" destOrd="0" presId="urn:microsoft.com/office/officeart/2005/8/layout/list1"/>
    <dgm:cxn modelId="{93E79143-6AEF-824B-8B5C-A7464BE94847}" type="presParOf" srcId="{9E492485-794C-B342-B117-59F401087B10}" destId="{693EE3F0-3343-A646-A2D1-D38F7504F372}" srcOrd="3" destOrd="0" presId="urn:microsoft.com/office/officeart/2005/8/layout/list1"/>
    <dgm:cxn modelId="{811CED32-8ADD-C64F-82FA-090D2896B403}" type="presParOf" srcId="{9E492485-794C-B342-B117-59F401087B10}" destId="{F6520AD5-7C24-9342-8DC9-D8C361965826}" srcOrd="4" destOrd="0" presId="urn:microsoft.com/office/officeart/2005/8/layout/list1"/>
    <dgm:cxn modelId="{39F8C630-DE56-294E-A8EA-7E09F6390D2F}" type="presParOf" srcId="{F6520AD5-7C24-9342-8DC9-D8C361965826}" destId="{592CE8AC-7C48-F345-A681-809F01D488A4}" srcOrd="0" destOrd="0" presId="urn:microsoft.com/office/officeart/2005/8/layout/list1"/>
    <dgm:cxn modelId="{3AA8D41E-8E7B-A343-8A21-EC1C25A3BBC5}" type="presParOf" srcId="{F6520AD5-7C24-9342-8DC9-D8C361965826}" destId="{19BF758B-867D-EC4F-BB7C-E2EAD632E992}" srcOrd="1" destOrd="0" presId="urn:microsoft.com/office/officeart/2005/8/layout/list1"/>
    <dgm:cxn modelId="{7A41F26B-41ED-A442-AD59-6ACF893DD6F4}" type="presParOf" srcId="{9E492485-794C-B342-B117-59F401087B10}" destId="{C4F7770A-C015-AD41-8446-7B6ECF080239}" srcOrd="5" destOrd="0" presId="urn:microsoft.com/office/officeart/2005/8/layout/list1"/>
    <dgm:cxn modelId="{4E95D8E5-157F-6042-99D0-15A3CF0AB279}" type="presParOf" srcId="{9E492485-794C-B342-B117-59F401087B10}" destId="{7DE85552-AE74-994E-ACC1-8AB1668E02DB}" srcOrd="6" destOrd="0" presId="urn:microsoft.com/office/officeart/2005/8/layout/list1"/>
    <dgm:cxn modelId="{43A9F205-02EE-E84A-8F6A-8EBA477CCB32}" type="presParOf" srcId="{9E492485-794C-B342-B117-59F401087B10}" destId="{52679E3D-1690-BB4A-A72F-E11EA30C3109}" srcOrd="7" destOrd="0" presId="urn:microsoft.com/office/officeart/2005/8/layout/list1"/>
    <dgm:cxn modelId="{2A105B66-2B68-074C-93B9-23E902142F74}" type="presParOf" srcId="{9E492485-794C-B342-B117-59F401087B10}" destId="{91A20331-A21B-4F48-8030-76A9F5379243}" srcOrd="8" destOrd="0" presId="urn:microsoft.com/office/officeart/2005/8/layout/list1"/>
    <dgm:cxn modelId="{490902C5-CAA0-3141-B5CA-1D45264078A5}" type="presParOf" srcId="{91A20331-A21B-4F48-8030-76A9F5379243}" destId="{51B1A354-D779-A548-8A62-A7DF1D26D7FE}" srcOrd="0" destOrd="0" presId="urn:microsoft.com/office/officeart/2005/8/layout/list1"/>
    <dgm:cxn modelId="{3B19A68F-5D69-2343-9D7F-7F5B24615339}" type="presParOf" srcId="{91A20331-A21B-4F48-8030-76A9F5379243}" destId="{52EF4478-4929-B04B-8850-6134310AC16D}" srcOrd="1" destOrd="0" presId="urn:microsoft.com/office/officeart/2005/8/layout/list1"/>
    <dgm:cxn modelId="{C1350E02-66C8-1845-BFEF-86183AB265D7}" type="presParOf" srcId="{9E492485-794C-B342-B117-59F401087B10}" destId="{B5D22F14-6744-6F4E-87AD-497EE3B3C7B4}" srcOrd="9" destOrd="0" presId="urn:microsoft.com/office/officeart/2005/8/layout/list1"/>
    <dgm:cxn modelId="{CD3D8842-59A2-E440-8468-85E63408EF8D}" type="presParOf" srcId="{9E492485-794C-B342-B117-59F401087B10}" destId="{6515C250-32E8-9E47-8D1C-C15437BC9163}" srcOrd="10" destOrd="0" presId="urn:microsoft.com/office/officeart/2005/8/layout/list1"/>
    <dgm:cxn modelId="{4BE54BBC-A55F-9E4D-8289-49F963810FA6}" type="presParOf" srcId="{9E492485-794C-B342-B117-59F401087B10}" destId="{1331190B-34AF-E846-B84B-F066AEB83A78}" srcOrd="11" destOrd="0" presId="urn:microsoft.com/office/officeart/2005/8/layout/list1"/>
    <dgm:cxn modelId="{6BECC7BD-C88C-E340-A906-4C929754E24E}" type="presParOf" srcId="{9E492485-794C-B342-B117-59F401087B10}" destId="{90224817-A112-A345-A0B1-A6DA83A7EF40}" srcOrd="12" destOrd="0" presId="urn:microsoft.com/office/officeart/2005/8/layout/list1"/>
    <dgm:cxn modelId="{1E129EC3-D431-7C47-A3B2-424394AE023C}" type="presParOf" srcId="{90224817-A112-A345-A0B1-A6DA83A7EF40}" destId="{D5857993-78AF-6F47-89F3-4BFCEBC35AF1}" srcOrd="0" destOrd="0" presId="urn:microsoft.com/office/officeart/2005/8/layout/list1"/>
    <dgm:cxn modelId="{8EB7370B-9B16-E84B-978C-5A68629447C7}" type="presParOf" srcId="{90224817-A112-A345-A0B1-A6DA83A7EF40}" destId="{C9AB3106-4154-F646-B27F-964C4F2CC910}" srcOrd="1" destOrd="0" presId="urn:microsoft.com/office/officeart/2005/8/layout/list1"/>
    <dgm:cxn modelId="{9B604DB0-067B-1545-8386-95B722860997}" type="presParOf" srcId="{9E492485-794C-B342-B117-59F401087B10}" destId="{CE096A34-8FE5-9A48-B9C4-CADDE0CD07BE}" srcOrd="13" destOrd="0" presId="urn:microsoft.com/office/officeart/2005/8/layout/list1"/>
    <dgm:cxn modelId="{B0AA504F-F4A9-C247-B1A9-623F5086D732}" type="presParOf" srcId="{9E492485-794C-B342-B117-59F401087B10}" destId="{256B6DDF-7B1B-E84A-9A4C-F0893B16A8C4}" srcOrd="14" destOrd="0" presId="urn:microsoft.com/office/officeart/2005/8/layout/list1"/>
    <dgm:cxn modelId="{3327278E-25FC-974F-BFD7-D154027341DE}" type="presParOf" srcId="{9E492485-794C-B342-B117-59F401087B10}" destId="{30E41365-C81D-7D4A-BF5A-9C1AC6B3D8F2}" srcOrd="15" destOrd="0" presId="urn:microsoft.com/office/officeart/2005/8/layout/list1"/>
    <dgm:cxn modelId="{8E66246A-0D00-5F40-8588-36E4925F029F}" type="presParOf" srcId="{9E492485-794C-B342-B117-59F401087B10}" destId="{5659BB1B-8593-CE47-B142-D11F4AF2A1E5}" srcOrd="16" destOrd="0" presId="urn:microsoft.com/office/officeart/2005/8/layout/list1"/>
    <dgm:cxn modelId="{38EA4BB1-5243-B64D-B2EC-ED23B1EAA842}" type="presParOf" srcId="{5659BB1B-8593-CE47-B142-D11F4AF2A1E5}" destId="{A3CCD87C-78B8-9645-A513-69CECC1C87F9}" srcOrd="0" destOrd="0" presId="urn:microsoft.com/office/officeart/2005/8/layout/list1"/>
    <dgm:cxn modelId="{AEA44791-1CB4-1B4C-9FD4-8C66B975B50F}" type="presParOf" srcId="{5659BB1B-8593-CE47-B142-D11F4AF2A1E5}" destId="{53A15E54-7B91-D34B-A98C-DE075469E543}" srcOrd="1" destOrd="0" presId="urn:microsoft.com/office/officeart/2005/8/layout/list1"/>
    <dgm:cxn modelId="{34D490F7-B836-8D42-A9C9-264BF87D40D6}" type="presParOf" srcId="{9E492485-794C-B342-B117-59F401087B10}" destId="{DF85D02E-209C-E44E-ABDD-F691B9A95462}" srcOrd="17" destOrd="0" presId="urn:microsoft.com/office/officeart/2005/8/layout/list1"/>
    <dgm:cxn modelId="{7D363876-7D12-0547-BE85-E12F485BF5DD}" type="presParOf" srcId="{9E492485-794C-B342-B117-59F401087B10}" destId="{E89BA7DE-929A-534A-B365-E1B9FEA68C24}"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5CC567A-7638-4C7D-938A-268C29812021}" type="doc">
      <dgm:prSet loTypeId="urn:microsoft.com/office/officeart/2016/7/layout/RepeatingBendingProcessNew" loCatId="process" qsTypeId="urn:microsoft.com/office/officeart/2005/8/quickstyle/simple1" qsCatId="simple" csTypeId="urn:microsoft.com/office/officeart/2005/8/colors/accent1_2" csCatId="accent1"/>
      <dgm:spPr/>
      <dgm:t>
        <a:bodyPr/>
        <a:lstStyle/>
        <a:p>
          <a:endParaRPr lang="en-US"/>
        </a:p>
      </dgm:t>
    </dgm:pt>
    <dgm:pt modelId="{EB1E45F4-0383-4A97-BFA0-C90027BF1A72}">
      <dgm:prSet/>
      <dgm:spPr/>
      <dgm:t>
        <a:bodyPr/>
        <a:lstStyle/>
        <a:p>
          <a:r>
            <a:rPr lang="en-US"/>
            <a:t>Disabling condition</a:t>
          </a:r>
        </a:p>
      </dgm:t>
    </dgm:pt>
    <dgm:pt modelId="{A9E6734E-1A74-4AEA-A2D2-2E1DA6F248BB}" type="parTrans" cxnId="{28806A1A-FECE-4F5A-B4D0-E1658DA95173}">
      <dgm:prSet/>
      <dgm:spPr/>
      <dgm:t>
        <a:bodyPr/>
        <a:lstStyle/>
        <a:p>
          <a:endParaRPr lang="en-US"/>
        </a:p>
      </dgm:t>
    </dgm:pt>
    <dgm:pt modelId="{2EC7A025-D3E4-45D9-8253-3BE7BCBCD082}" type="sibTrans" cxnId="{28806A1A-FECE-4F5A-B4D0-E1658DA95173}">
      <dgm:prSet/>
      <dgm:spPr/>
      <dgm:t>
        <a:bodyPr/>
        <a:lstStyle/>
        <a:p>
          <a:endParaRPr lang="en-US"/>
        </a:p>
      </dgm:t>
    </dgm:pt>
    <dgm:pt modelId="{A4EA8480-A3FB-4C15-89FD-05348332C6F6}">
      <dgm:prSet/>
      <dgm:spPr/>
      <dgm:t>
        <a:bodyPr/>
        <a:lstStyle/>
        <a:p>
          <a:r>
            <a:rPr lang="en-US"/>
            <a:t>Neurotransmitter abnormalities</a:t>
          </a:r>
        </a:p>
      </dgm:t>
    </dgm:pt>
    <dgm:pt modelId="{BF564DE6-943D-4EC7-99CC-1C3B88647103}" type="parTrans" cxnId="{B5EC5015-0F56-4B0C-ACAA-3524A95B2DCE}">
      <dgm:prSet/>
      <dgm:spPr/>
      <dgm:t>
        <a:bodyPr/>
        <a:lstStyle/>
        <a:p>
          <a:endParaRPr lang="en-US"/>
        </a:p>
      </dgm:t>
    </dgm:pt>
    <dgm:pt modelId="{1755132D-9882-43C6-8FF2-FBAB3C0D5F21}" type="sibTrans" cxnId="{B5EC5015-0F56-4B0C-ACAA-3524A95B2DCE}">
      <dgm:prSet/>
      <dgm:spPr/>
      <dgm:t>
        <a:bodyPr/>
        <a:lstStyle/>
        <a:p>
          <a:endParaRPr lang="en-US"/>
        </a:p>
      </dgm:t>
    </dgm:pt>
    <dgm:pt modelId="{8825422C-3018-4382-B7DF-233190C40E04}">
      <dgm:prSet/>
      <dgm:spPr/>
      <dgm:t>
        <a:bodyPr/>
        <a:lstStyle/>
        <a:p>
          <a:r>
            <a:rPr lang="en-US"/>
            <a:t>4 Key Dopamine Pathways</a:t>
          </a:r>
        </a:p>
      </dgm:t>
    </dgm:pt>
    <dgm:pt modelId="{3C5BE577-A59E-456E-9D9C-50F1DA38072A}" type="parTrans" cxnId="{7939FAC7-EBAD-4F38-9FEB-F570DF391640}">
      <dgm:prSet/>
      <dgm:spPr/>
      <dgm:t>
        <a:bodyPr/>
        <a:lstStyle/>
        <a:p>
          <a:endParaRPr lang="en-US"/>
        </a:p>
      </dgm:t>
    </dgm:pt>
    <dgm:pt modelId="{470CE969-9592-438B-A33E-4E68C666C173}" type="sibTrans" cxnId="{7939FAC7-EBAD-4F38-9FEB-F570DF391640}">
      <dgm:prSet/>
      <dgm:spPr/>
      <dgm:t>
        <a:bodyPr/>
        <a:lstStyle/>
        <a:p>
          <a:endParaRPr lang="en-US"/>
        </a:p>
      </dgm:t>
    </dgm:pt>
    <dgm:pt modelId="{7AA0DD7C-DFBB-4E6D-AE01-418B9FB3F3F7}">
      <dgm:prSet/>
      <dgm:spPr/>
      <dgm:t>
        <a:bodyPr/>
        <a:lstStyle/>
        <a:p>
          <a:r>
            <a:rPr lang="en-US"/>
            <a:t>Remission Goal</a:t>
          </a:r>
        </a:p>
      </dgm:t>
    </dgm:pt>
    <dgm:pt modelId="{40042B1A-D082-407A-88E8-6FBD10490DD6}" type="parTrans" cxnId="{7A3FA7B1-2036-4712-97DF-E881C50E9386}">
      <dgm:prSet/>
      <dgm:spPr/>
      <dgm:t>
        <a:bodyPr/>
        <a:lstStyle/>
        <a:p>
          <a:endParaRPr lang="en-US"/>
        </a:p>
      </dgm:t>
    </dgm:pt>
    <dgm:pt modelId="{33329647-A833-4498-A2CD-21A417D14F07}" type="sibTrans" cxnId="{7A3FA7B1-2036-4712-97DF-E881C50E9386}">
      <dgm:prSet/>
      <dgm:spPr/>
      <dgm:t>
        <a:bodyPr/>
        <a:lstStyle/>
        <a:p>
          <a:endParaRPr lang="en-US"/>
        </a:p>
      </dgm:t>
    </dgm:pt>
    <dgm:pt modelId="{65DF78D1-72C2-4704-8945-A1CDC079C30E}">
      <dgm:prSet/>
      <dgm:spPr/>
      <dgm:t>
        <a:bodyPr/>
        <a:lstStyle/>
        <a:p>
          <a:r>
            <a:rPr lang="en-US"/>
            <a:t>Treatment: 1</a:t>
          </a:r>
          <a:r>
            <a:rPr lang="en-US" baseline="30000"/>
            <a:t>st</a:t>
          </a:r>
          <a:r>
            <a:rPr lang="en-US"/>
            <a:t> line is Antipsychotics</a:t>
          </a:r>
        </a:p>
      </dgm:t>
    </dgm:pt>
    <dgm:pt modelId="{0608A649-A288-4B0F-BE84-FDD717EC3CFC}" type="parTrans" cxnId="{589B2589-1C0A-4FB8-8E95-AC442A37A4FD}">
      <dgm:prSet/>
      <dgm:spPr/>
      <dgm:t>
        <a:bodyPr/>
        <a:lstStyle/>
        <a:p>
          <a:endParaRPr lang="en-US"/>
        </a:p>
      </dgm:t>
    </dgm:pt>
    <dgm:pt modelId="{6D1ECA6D-67F4-41A4-8F70-1E22EC94AA8B}" type="sibTrans" cxnId="{589B2589-1C0A-4FB8-8E95-AC442A37A4FD}">
      <dgm:prSet/>
      <dgm:spPr/>
      <dgm:t>
        <a:bodyPr/>
        <a:lstStyle/>
        <a:p>
          <a:endParaRPr lang="en-US"/>
        </a:p>
      </dgm:t>
    </dgm:pt>
    <dgm:pt modelId="{DB0C6B1C-0F81-465E-9611-1E97739BF7A6}">
      <dgm:prSet/>
      <dgm:spPr/>
      <dgm:t>
        <a:bodyPr/>
        <a:lstStyle/>
        <a:p>
          <a:r>
            <a:rPr lang="en-US"/>
            <a:t>Multidisciplinary approach</a:t>
          </a:r>
        </a:p>
      </dgm:t>
    </dgm:pt>
    <dgm:pt modelId="{01735863-5549-4814-B4FE-6EFD8ED914C5}" type="parTrans" cxnId="{EFC1D907-43A2-49D7-AEAA-FF4E03926E3B}">
      <dgm:prSet/>
      <dgm:spPr/>
      <dgm:t>
        <a:bodyPr/>
        <a:lstStyle/>
        <a:p>
          <a:endParaRPr lang="en-US"/>
        </a:p>
      </dgm:t>
    </dgm:pt>
    <dgm:pt modelId="{F2E6325F-A80B-4627-8E7D-2D95602A9283}" type="sibTrans" cxnId="{EFC1D907-43A2-49D7-AEAA-FF4E03926E3B}">
      <dgm:prSet/>
      <dgm:spPr/>
      <dgm:t>
        <a:bodyPr/>
        <a:lstStyle/>
        <a:p>
          <a:endParaRPr lang="en-US"/>
        </a:p>
      </dgm:t>
    </dgm:pt>
    <dgm:pt modelId="{D1C15CB5-DB38-2A45-9E9A-5F788EA33CCD}" type="pres">
      <dgm:prSet presAssocID="{F5CC567A-7638-4C7D-938A-268C29812021}" presName="Name0" presStyleCnt="0">
        <dgm:presLayoutVars>
          <dgm:dir/>
          <dgm:resizeHandles val="exact"/>
        </dgm:presLayoutVars>
      </dgm:prSet>
      <dgm:spPr/>
    </dgm:pt>
    <dgm:pt modelId="{7C866F0F-B710-BB4F-80A6-BE46881BF8D8}" type="pres">
      <dgm:prSet presAssocID="{EB1E45F4-0383-4A97-BFA0-C90027BF1A72}" presName="node" presStyleLbl="node1" presStyleIdx="0" presStyleCnt="6">
        <dgm:presLayoutVars>
          <dgm:bulletEnabled val="1"/>
        </dgm:presLayoutVars>
      </dgm:prSet>
      <dgm:spPr/>
    </dgm:pt>
    <dgm:pt modelId="{2C6BC98D-9C7E-EA49-B68B-DFF818084348}" type="pres">
      <dgm:prSet presAssocID="{2EC7A025-D3E4-45D9-8253-3BE7BCBCD082}" presName="sibTrans" presStyleLbl="sibTrans1D1" presStyleIdx="0" presStyleCnt="5"/>
      <dgm:spPr/>
    </dgm:pt>
    <dgm:pt modelId="{2B7F15B0-AA56-C943-9434-BDE68059F6A2}" type="pres">
      <dgm:prSet presAssocID="{2EC7A025-D3E4-45D9-8253-3BE7BCBCD082}" presName="connectorText" presStyleLbl="sibTrans1D1" presStyleIdx="0" presStyleCnt="5"/>
      <dgm:spPr/>
    </dgm:pt>
    <dgm:pt modelId="{5E1DFD9E-D308-3D43-B4B7-0221342CAB5E}" type="pres">
      <dgm:prSet presAssocID="{A4EA8480-A3FB-4C15-89FD-05348332C6F6}" presName="node" presStyleLbl="node1" presStyleIdx="1" presStyleCnt="6">
        <dgm:presLayoutVars>
          <dgm:bulletEnabled val="1"/>
        </dgm:presLayoutVars>
      </dgm:prSet>
      <dgm:spPr/>
    </dgm:pt>
    <dgm:pt modelId="{15AC5AF4-1117-6C40-918C-EA8E9F9C7A48}" type="pres">
      <dgm:prSet presAssocID="{1755132D-9882-43C6-8FF2-FBAB3C0D5F21}" presName="sibTrans" presStyleLbl="sibTrans1D1" presStyleIdx="1" presStyleCnt="5"/>
      <dgm:spPr/>
    </dgm:pt>
    <dgm:pt modelId="{ED041C34-7B18-6B4E-A9DB-F82033CE6FAB}" type="pres">
      <dgm:prSet presAssocID="{1755132D-9882-43C6-8FF2-FBAB3C0D5F21}" presName="connectorText" presStyleLbl="sibTrans1D1" presStyleIdx="1" presStyleCnt="5"/>
      <dgm:spPr/>
    </dgm:pt>
    <dgm:pt modelId="{35B37A14-2B12-A34A-93EC-96C2F480A4A3}" type="pres">
      <dgm:prSet presAssocID="{8825422C-3018-4382-B7DF-233190C40E04}" presName="node" presStyleLbl="node1" presStyleIdx="2" presStyleCnt="6">
        <dgm:presLayoutVars>
          <dgm:bulletEnabled val="1"/>
        </dgm:presLayoutVars>
      </dgm:prSet>
      <dgm:spPr/>
    </dgm:pt>
    <dgm:pt modelId="{060F3141-1407-1D47-AD76-85501DB82D63}" type="pres">
      <dgm:prSet presAssocID="{470CE969-9592-438B-A33E-4E68C666C173}" presName="sibTrans" presStyleLbl="sibTrans1D1" presStyleIdx="2" presStyleCnt="5"/>
      <dgm:spPr/>
    </dgm:pt>
    <dgm:pt modelId="{F0342DF3-0986-D942-9A0A-50B640F0AC9F}" type="pres">
      <dgm:prSet presAssocID="{470CE969-9592-438B-A33E-4E68C666C173}" presName="connectorText" presStyleLbl="sibTrans1D1" presStyleIdx="2" presStyleCnt="5"/>
      <dgm:spPr/>
    </dgm:pt>
    <dgm:pt modelId="{E18220DF-A030-E54D-BCFA-D61CDCCFA743}" type="pres">
      <dgm:prSet presAssocID="{7AA0DD7C-DFBB-4E6D-AE01-418B9FB3F3F7}" presName="node" presStyleLbl="node1" presStyleIdx="3" presStyleCnt="6">
        <dgm:presLayoutVars>
          <dgm:bulletEnabled val="1"/>
        </dgm:presLayoutVars>
      </dgm:prSet>
      <dgm:spPr/>
    </dgm:pt>
    <dgm:pt modelId="{BCD4D004-FA26-CD46-84DA-D9AA12EC22FA}" type="pres">
      <dgm:prSet presAssocID="{33329647-A833-4498-A2CD-21A417D14F07}" presName="sibTrans" presStyleLbl="sibTrans1D1" presStyleIdx="3" presStyleCnt="5"/>
      <dgm:spPr/>
    </dgm:pt>
    <dgm:pt modelId="{8E0DA016-E9C1-804A-A9A0-6DC78F52B5E4}" type="pres">
      <dgm:prSet presAssocID="{33329647-A833-4498-A2CD-21A417D14F07}" presName="connectorText" presStyleLbl="sibTrans1D1" presStyleIdx="3" presStyleCnt="5"/>
      <dgm:spPr/>
    </dgm:pt>
    <dgm:pt modelId="{7235822E-FDA8-E742-8543-707B8708F41A}" type="pres">
      <dgm:prSet presAssocID="{65DF78D1-72C2-4704-8945-A1CDC079C30E}" presName="node" presStyleLbl="node1" presStyleIdx="4" presStyleCnt="6">
        <dgm:presLayoutVars>
          <dgm:bulletEnabled val="1"/>
        </dgm:presLayoutVars>
      </dgm:prSet>
      <dgm:spPr/>
    </dgm:pt>
    <dgm:pt modelId="{3ADB188D-DD24-2448-8658-5ABAC75FF4AC}" type="pres">
      <dgm:prSet presAssocID="{6D1ECA6D-67F4-41A4-8F70-1E22EC94AA8B}" presName="sibTrans" presStyleLbl="sibTrans1D1" presStyleIdx="4" presStyleCnt="5"/>
      <dgm:spPr/>
    </dgm:pt>
    <dgm:pt modelId="{69FE1D32-1FDB-DC4F-AA80-67638DF78942}" type="pres">
      <dgm:prSet presAssocID="{6D1ECA6D-67F4-41A4-8F70-1E22EC94AA8B}" presName="connectorText" presStyleLbl="sibTrans1D1" presStyleIdx="4" presStyleCnt="5"/>
      <dgm:spPr/>
    </dgm:pt>
    <dgm:pt modelId="{E43567BB-114F-1743-ADC5-AE0C2219B6F9}" type="pres">
      <dgm:prSet presAssocID="{DB0C6B1C-0F81-465E-9611-1E97739BF7A6}" presName="node" presStyleLbl="node1" presStyleIdx="5" presStyleCnt="6">
        <dgm:presLayoutVars>
          <dgm:bulletEnabled val="1"/>
        </dgm:presLayoutVars>
      </dgm:prSet>
      <dgm:spPr/>
    </dgm:pt>
  </dgm:ptLst>
  <dgm:cxnLst>
    <dgm:cxn modelId="{CC7A2F04-15CF-3A40-AA0F-3F9F64A60344}" type="presOf" srcId="{33329647-A833-4498-A2CD-21A417D14F07}" destId="{BCD4D004-FA26-CD46-84DA-D9AA12EC22FA}" srcOrd="0" destOrd="0" presId="urn:microsoft.com/office/officeart/2016/7/layout/RepeatingBendingProcessNew"/>
    <dgm:cxn modelId="{EFC1D907-43A2-49D7-AEAA-FF4E03926E3B}" srcId="{F5CC567A-7638-4C7D-938A-268C29812021}" destId="{DB0C6B1C-0F81-465E-9611-1E97739BF7A6}" srcOrd="5" destOrd="0" parTransId="{01735863-5549-4814-B4FE-6EFD8ED914C5}" sibTransId="{F2E6325F-A80B-4627-8E7D-2D95602A9283}"/>
    <dgm:cxn modelId="{442DB90A-7824-254B-B950-F46C55828D96}" type="presOf" srcId="{65DF78D1-72C2-4704-8945-A1CDC079C30E}" destId="{7235822E-FDA8-E742-8543-707B8708F41A}" srcOrd="0" destOrd="0" presId="urn:microsoft.com/office/officeart/2016/7/layout/RepeatingBendingProcessNew"/>
    <dgm:cxn modelId="{D2B0850B-FB61-0E4A-918A-0AC6FE662BDC}" type="presOf" srcId="{6D1ECA6D-67F4-41A4-8F70-1E22EC94AA8B}" destId="{69FE1D32-1FDB-DC4F-AA80-67638DF78942}" srcOrd="1" destOrd="0" presId="urn:microsoft.com/office/officeart/2016/7/layout/RepeatingBendingProcessNew"/>
    <dgm:cxn modelId="{B2F83B15-369A-CB4E-97DC-CF625F6F405E}" type="presOf" srcId="{1755132D-9882-43C6-8FF2-FBAB3C0D5F21}" destId="{ED041C34-7B18-6B4E-A9DB-F82033CE6FAB}" srcOrd="1" destOrd="0" presId="urn:microsoft.com/office/officeart/2016/7/layout/RepeatingBendingProcessNew"/>
    <dgm:cxn modelId="{B5EC5015-0F56-4B0C-ACAA-3524A95B2DCE}" srcId="{F5CC567A-7638-4C7D-938A-268C29812021}" destId="{A4EA8480-A3FB-4C15-89FD-05348332C6F6}" srcOrd="1" destOrd="0" parTransId="{BF564DE6-943D-4EC7-99CC-1C3B88647103}" sibTransId="{1755132D-9882-43C6-8FF2-FBAB3C0D5F21}"/>
    <dgm:cxn modelId="{29FE9117-6E77-F94C-A525-1B922BAB5629}" type="presOf" srcId="{A4EA8480-A3FB-4C15-89FD-05348332C6F6}" destId="{5E1DFD9E-D308-3D43-B4B7-0221342CAB5E}" srcOrd="0" destOrd="0" presId="urn:microsoft.com/office/officeart/2016/7/layout/RepeatingBendingProcessNew"/>
    <dgm:cxn modelId="{28806A1A-FECE-4F5A-B4D0-E1658DA95173}" srcId="{F5CC567A-7638-4C7D-938A-268C29812021}" destId="{EB1E45F4-0383-4A97-BFA0-C90027BF1A72}" srcOrd="0" destOrd="0" parTransId="{A9E6734E-1A74-4AEA-A2D2-2E1DA6F248BB}" sibTransId="{2EC7A025-D3E4-45D9-8253-3BE7BCBCD082}"/>
    <dgm:cxn modelId="{28176435-60FA-3B4E-9A99-5C316083746E}" type="presOf" srcId="{33329647-A833-4498-A2CD-21A417D14F07}" destId="{8E0DA016-E9C1-804A-A9A0-6DC78F52B5E4}" srcOrd="1" destOrd="0" presId="urn:microsoft.com/office/officeart/2016/7/layout/RepeatingBendingProcessNew"/>
    <dgm:cxn modelId="{ECE2F552-04DF-B743-95C3-EF0A2B141EED}" type="presOf" srcId="{6D1ECA6D-67F4-41A4-8F70-1E22EC94AA8B}" destId="{3ADB188D-DD24-2448-8658-5ABAC75FF4AC}" srcOrd="0" destOrd="0" presId="urn:microsoft.com/office/officeart/2016/7/layout/RepeatingBendingProcessNew"/>
    <dgm:cxn modelId="{E63E9B5C-EE8A-2147-B3B4-9845EBB1EF90}" type="presOf" srcId="{2EC7A025-D3E4-45D9-8253-3BE7BCBCD082}" destId="{2B7F15B0-AA56-C943-9434-BDE68059F6A2}" srcOrd="1" destOrd="0" presId="urn:microsoft.com/office/officeart/2016/7/layout/RepeatingBendingProcessNew"/>
    <dgm:cxn modelId="{F8B45E65-0D9F-2C4E-825A-508E13950CD2}" type="presOf" srcId="{8825422C-3018-4382-B7DF-233190C40E04}" destId="{35B37A14-2B12-A34A-93EC-96C2F480A4A3}" srcOrd="0" destOrd="0" presId="urn:microsoft.com/office/officeart/2016/7/layout/RepeatingBendingProcessNew"/>
    <dgm:cxn modelId="{06C1416E-35E1-5049-A375-B872D6661F45}" type="presOf" srcId="{DB0C6B1C-0F81-465E-9611-1E97739BF7A6}" destId="{E43567BB-114F-1743-ADC5-AE0C2219B6F9}" srcOrd="0" destOrd="0" presId="urn:microsoft.com/office/officeart/2016/7/layout/RepeatingBendingProcessNew"/>
    <dgm:cxn modelId="{589B2589-1C0A-4FB8-8E95-AC442A37A4FD}" srcId="{F5CC567A-7638-4C7D-938A-268C29812021}" destId="{65DF78D1-72C2-4704-8945-A1CDC079C30E}" srcOrd="4" destOrd="0" parTransId="{0608A649-A288-4B0F-BE84-FDD717EC3CFC}" sibTransId="{6D1ECA6D-67F4-41A4-8F70-1E22EC94AA8B}"/>
    <dgm:cxn modelId="{93FC7F96-21B5-9841-B388-4D718622105E}" type="presOf" srcId="{470CE969-9592-438B-A33E-4E68C666C173}" destId="{F0342DF3-0986-D942-9A0A-50B640F0AC9F}" srcOrd="1" destOrd="0" presId="urn:microsoft.com/office/officeart/2016/7/layout/RepeatingBendingProcessNew"/>
    <dgm:cxn modelId="{C9A015A3-42DD-4948-B560-CD9BE676DBF8}" type="presOf" srcId="{1755132D-9882-43C6-8FF2-FBAB3C0D5F21}" destId="{15AC5AF4-1117-6C40-918C-EA8E9F9C7A48}" srcOrd="0" destOrd="0" presId="urn:microsoft.com/office/officeart/2016/7/layout/RepeatingBendingProcessNew"/>
    <dgm:cxn modelId="{192A20A8-4ACD-5445-81D3-799F589CE119}" type="presOf" srcId="{2EC7A025-D3E4-45D9-8253-3BE7BCBCD082}" destId="{2C6BC98D-9C7E-EA49-B68B-DFF818084348}" srcOrd="0" destOrd="0" presId="urn:microsoft.com/office/officeart/2016/7/layout/RepeatingBendingProcessNew"/>
    <dgm:cxn modelId="{7A3FA7B1-2036-4712-97DF-E881C50E9386}" srcId="{F5CC567A-7638-4C7D-938A-268C29812021}" destId="{7AA0DD7C-DFBB-4E6D-AE01-418B9FB3F3F7}" srcOrd="3" destOrd="0" parTransId="{40042B1A-D082-407A-88E8-6FBD10490DD6}" sibTransId="{33329647-A833-4498-A2CD-21A417D14F07}"/>
    <dgm:cxn modelId="{7939FAC7-EBAD-4F38-9FEB-F570DF391640}" srcId="{F5CC567A-7638-4C7D-938A-268C29812021}" destId="{8825422C-3018-4382-B7DF-233190C40E04}" srcOrd="2" destOrd="0" parTransId="{3C5BE577-A59E-456E-9D9C-50F1DA38072A}" sibTransId="{470CE969-9592-438B-A33E-4E68C666C173}"/>
    <dgm:cxn modelId="{662A4AE2-273F-A94E-AF07-D346BF1D81B7}" type="presOf" srcId="{470CE969-9592-438B-A33E-4E68C666C173}" destId="{060F3141-1407-1D47-AD76-85501DB82D63}" srcOrd="0" destOrd="0" presId="urn:microsoft.com/office/officeart/2016/7/layout/RepeatingBendingProcessNew"/>
    <dgm:cxn modelId="{3C97CEE9-7135-2B44-B627-D382BED0BF40}" type="presOf" srcId="{EB1E45F4-0383-4A97-BFA0-C90027BF1A72}" destId="{7C866F0F-B710-BB4F-80A6-BE46881BF8D8}" srcOrd="0" destOrd="0" presId="urn:microsoft.com/office/officeart/2016/7/layout/RepeatingBendingProcessNew"/>
    <dgm:cxn modelId="{1DE4ADEE-E30F-2649-A651-95007551C934}" type="presOf" srcId="{F5CC567A-7638-4C7D-938A-268C29812021}" destId="{D1C15CB5-DB38-2A45-9E9A-5F788EA33CCD}" srcOrd="0" destOrd="0" presId="urn:microsoft.com/office/officeart/2016/7/layout/RepeatingBendingProcessNew"/>
    <dgm:cxn modelId="{1AA5E8FE-2A6B-D64F-BB08-CD40198ECF66}" type="presOf" srcId="{7AA0DD7C-DFBB-4E6D-AE01-418B9FB3F3F7}" destId="{E18220DF-A030-E54D-BCFA-D61CDCCFA743}" srcOrd="0" destOrd="0" presId="urn:microsoft.com/office/officeart/2016/7/layout/RepeatingBendingProcessNew"/>
    <dgm:cxn modelId="{1D925141-79BE-924B-AACC-0C2012B1BB11}" type="presParOf" srcId="{D1C15CB5-DB38-2A45-9E9A-5F788EA33CCD}" destId="{7C866F0F-B710-BB4F-80A6-BE46881BF8D8}" srcOrd="0" destOrd="0" presId="urn:microsoft.com/office/officeart/2016/7/layout/RepeatingBendingProcessNew"/>
    <dgm:cxn modelId="{2473FAF6-1A10-6F43-B10D-D0E8B2665729}" type="presParOf" srcId="{D1C15CB5-DB38-2A45-9E9A-5F788EA33CCD}" destId="{2C6BC98D-9C7E-EA49-B68B-DFF818084348}" srcOrd="1" destOrd="0" presId="urn:microsoft.com/office/officeart/2016/7/layout/RepeatingBendingProcessNew"/>
    <dgm:cxn modelId="{5976023D-86A9-A940-B480-1A28EF17EAE2}" type="presParOf" srcId="{2C6BC98D-9C7E-EA49-B68B-DFF818084348}" destId="{2B7F15B0-AA56-C943-9434-BDE68059F6A2}" srcOrd="0" destOrd="0" presId="urn:microsoft.com/office/officeart/2016/7/layout/RepeatingBendingProcessNew"/>
    <dgm:cxn modelId="{297B8A4B-4EC7-1645-958F-106E862B089E}" type="presParOf" srcId="{D1C15CB5-DB38-2A45-9E9A-5F788EA33CCD}" destId="{5E1DFD9E-D308-3D43-B4B7-0221342CAB5E}" srcOrd="2" destOrd="0" presId="urn:microsoft.com/office/officeart/2016/7/layout/RepeatingBendingProcessNew"/>
    <dgm:cxn modelId="{204C6038-552C-CF49-B456-914660216C55}" type="presParOf" srcId="{D1C15CB5-DB38-2A45-9E9A-5F788EA33CCD}" destId="{15AC5AF4-1117-6C40-918C-EA8E9F9C7A48}" srcOrd="3" destOrd="0" presId="urn:microsoft.com/office/officeart/2016/7/layout/RepeatingBendingProcessNew"/>
    <dgm:cxn modelId="{90800640-4FB6-8A44-8CE9-08A681799344}" type="presParOf" srcId="{15AC5AF4-1117-6C40-918C-EA8E9F9C7A48}" destId="{ED041C34-7B18-6B4E-A9DB-F82033CE6FAB}" srcOrd="0" destOrd="0" presId="urn:microsoft.com/office/officeart/2016/7/layout/RepeatingBendingProcessNew"/>
    <dgm:cxn modelId="{2CAA81B8-1B18-9049-A5A5-034429F29723}" type="presParOf" srcId="{D1C15CB5-DB38-2A45-9E9A-5F788EA33CCD}" destId="{35B37A14-2B12-A34A-93EC-96C2F480A4A3}" srcOrd="4" destOrd="0" presId="urn:microsoft.com/office/officeart/2016/7/layout/RepeatingBendingProcessNew"/>
    <dgm:cxn modelId="{0815AFC6-6E4A-BE45-A457-53262DA7707A}" type="presParOf" srcId="{D1C15CB5-DB38-2A45-9E9A-5F788EA33CCD}" destId="{060F3141-1407-1D47-AD76-85501DB82D63}" srcOrd="5" destOrd="0" presId="urn:microsoft.com/office/officeart/2016/7/layout/RepeatingBendingProcessNew"/>
    <dgm:cxn modelId="{5DAAEB57-7F01-9E48-BB1A-A2CAB4F6B67E}" type="presParOf" srcId="{060F3141-1407-1D47-AD76-85501DB82D63}" destId="{F0342DF3-0986-D942-9A0A-50B640F0AC9F}" srcOrd="0" destOrd="0" presId="urn:microsoft.com/office/officeart/2016/7/layout/RepeatingBendingProcessNew"/>
    <dgm:cxn modelId="{8D9D08C1-1F90-D545-92CB-548D1FB4E5B3}" type="presParOf" srcId="{D1C15CB5-DB38-2A45-9E9A-5F788EA33CCD}" destId="{E18220DF-A030-E54D-BCFA-D61CDCCFA743}" srcOrd="6" destOrd="0" presId="urn:microsoft.com/office/officeart/2016/7/layout/RepeatingBendingProcessNew"/>
    <dgm:cxn modelId="{D25A5249-8B1A-834D-8409-0707B2F115D3}" type="presParOf" srcId="{D1C15CB5-DB38-2A45-9E9A-5F788EA33CCD}" destId="{BCD4D004-FA26-CD46-84DA-D9AA12EC22FA}" srcOrd="7" destOrd="0" presId="urn:microsoft.com/office/officeart/2016/7/layout/RepeatingBendingProcessNew"/>
    <dgm:cxn modelId="{F027C2A8-70E7-4441-B504-BE55E031BA93}" type="presParOf" srcId="{BCD4D004-FA26-CD46-84DA-D9AA12EC22FA}" destId="{8E0DA016-E9C1-804A-A9A0-6DC78F52B5E4}" srcOrd="0" destOrd="0" presId="urn:microsoft.com/office/officeart/2016/7/layout/RepeatingBendingProcessNew"/>
    <dgm:cxn modelId="{D2E2660F-77B3-094C-B693-202AF89C67B0}" type="presParOf" srcId="{D1C15CB5-DB38-2A45-9E9A-5F788EA33CCD}" destId="{7235822E-FDA8-E742-8543-707B8708F41A}" srcOrd="8" destOrd="0" presId="urn:microsoft.com/office/officeart/2016/7/layout/RepeatingBendingProcessNew"/>
    <dgm:cxn modelId="{A1931311-5C86-A144-A552-AFB67525EA3E}" type="presParOf" srcId="{D1C15CB5-DB38-2A45-9E9A-5F788EA33CCD}" destId="{3ADB188D-DD24-2448-8658-5ABAC75FF4AC}" srcOrd="9" destOrd="0" presId="urn:microsoft.com/office/officeart/2016/7/layout/RepeatingBendingProcessNew"/>
    <dgm:cxn modelId="{3B2636D8-1234-BE4F-8140-E82A9F2476FC}" type="presParOf" srcId="{3ADB188D-DD24-2448-8658-5ABAC75FF4AC}" destId="{69FE1D32-1FDB-DC4F-AA80-67638DF78942}" srcOrd="0" destOrd="0" presId="urn:microsoft.com/office/officeart/2016/7/layout/RepeatingBendingProcessNew"/>
    <dgm:cxn modelId="{6623A750-D9B1-EC4A-8C23-EBAF44CBDFBD}" type="presParOf" srcId="{D1C15CB5-DB38-2A45-9E9A-5F788EA33CCD}" destId="{E43567BB-114F-1743-ADC5-AE0C2219B6F9}" srcOrd="10"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13E231-0956-BE45-B2E6-7742350BB908}">
      <dsp:nvSpPr>
        <dsp:cNvPr id="0" name=""/>
        <dsp:cNvSpPr/>
      </dsp:nvSpPr>
      <dsp:spPr>
        <a:xfrm>
          <a:off x="0" y="352809"/>
          <a:ext cx="10515600" cy="4788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68916107-592B-4842-AA51-836C692DBE9A}">
      <dsp:nvSpPr>
        <dsp:cNvPr id="0" name=""/>
        <dsp:cNvSpPr/>
      </dsp:nvSpPr>
      <dsp:spPr>
        <a:xfrm>
          <a:off x="525780" y="72369"/>
          <a:ext cx="7360920" cy="56087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44550">
            <a:lnSpc>
              <a:spcPct val="90000"/>
            </a:lnSpc>
            <a:spcBef>
              <a:spcPct val="0"/>
            </a:spcBef>
            <a:spcAft>
              <a:spcPct val="35000"/>
            </a:spcAft>
            <a:buNone/>
          </a:pPr>
          <a:r>
            <a:rPr lang="en-US" sz="1900" kern="1200"/>
            <a:t>Patient Case</a:t>
          </a:r>
        </a:p>
      </dsp:txBody>
      <dsp:txXfrm>
        <a:off x="553160" y="99749"/>
        <a:ext cx="7306160" cy="506119"/>
      </dsp:txXfrm>
    </dsp:sp>
    <dsp:sp modelId="{7DE85552-AE74-994E-ACC1-8AB1668E02DB}">
      <dsp:nvSpPr>
        <dsp:cNvPr id="0" name=""/>
        <dsp:cNvSpPr/>
      </dsp:nvSpPr>
      <dsp:spPr>
        <a:xfrm>
          <a:off x="0" y="1214649"/>
          <a:ext cx="10515600" cy="4788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19BF758B-867D-EC4F-BB7C-E2EAD632E992}">
      <dsp:nvSpPr>
        <dsp:cNvPr id="0" name=""/>
        <dsp:cNvSpPr/>
      </dsp:nvSpPr>
      <dsp:spPr>
        <a:xfrm>
          <a:off x="525780" y="934209"/>
          <a:ext cx="7360920" cy="56087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44550">
            <a:lnSpc>
              <a:spcPct val="90000"/>
            </a:lnSpc>
            <a:spcBef>
              <a:spcPct val="0"/>
            </a:spcBef>
            <a:spcAft>
              <a:spcPct val="35000"/>
            </a:spcAft>
            <a:buNone/>
          </a:pPr>
          <a:r>
            <a:rPr lang="en-US" sz="1900" kern="1200" dirty="0"/>
            <a:t>History</a:t>
          </a:r>
        </a:p>
      </dsp:txBody>
      <dsp:txXfrm>
        <a:off x="553160" y="961589"/>
        <a:ext cx="7306160" cy="506119"/>
      </dsp:txXfrm>
    </dsp:sp>
    <dsp:sp modelId="{6515C250-32E8-9E47-8D1C-C15437BC9163}">
      <dsp:nvSpPr>
        <dsp:cNvPr id="0" name=""/>
        <dsp:cNvSpPr/>
      </dsp:nvSpPr>
      <dsp:spPr>
        <a:xfrm>
          <a:off x="0" y="2076489"/>
          <a:ext cx="10515600" cy="4788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52EF4478-4929-B04B-8850-6134310AC16D}">
      <dsp:nvSpPr>
        <dsp:cNvPr id="0" name=""/>
        <dsp:cNvSpPr/>
      </dsp:nvSpPr>
      <dsp:spPr>
        <a:xfrm>
          <a:off x="525780" y="1796049"/>
          <a:ext cx="7360920" cy="56087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44550">
            <a:lnSpc>
              <a:spcPct val="90000"/>
            </a:lnSpc>
            <a:spcBef>
              <a:spcPct val="0"/>
            </a:spcBef>
            <a:spcAft>
              <a:spcPct val="35000"/>
            </a:spcAft>
            <a:buNone/>
          </a:pPr>
          <a:r>
            <a:rPr lang="en-US" sz="1900" kern="1200"/>
            <a:t>Examination &amp; Diagnostics</a:t>
          </a:r>
        </a:p>
      </dsp:txBody>
      <dsp:txXfrm>
        <a:off x="553160" y="1823429"/>
        <a:ext cx="7306160" cy="506119"/>
      </dsp:txXfrm>
    </dsp:sp>
    <dsp:sp modelId="{256B6DDF-7B1B-E84A-9A4C-F0893B16A8C4}">
      <dsp:nvSpPr>
        <dsp:cNvPr id="0" name=""/>
        <dsp:cNvSpPr/>
      </dsp:nvSpPr>
      <dsp:spPr>
        <a:xfrm>
          <a:off x="0" y="2938329"/>
          <a:ext cx="10515600" cy="4788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C9AB3106-4154-F646-B27F-964C4F2CC910}">
      <dsp:nvSpPr>
        <dsp:cNvPr id="0" name=""/>
        <dsp:cNvSpPr/>
      </dsp:nvSpPr>
      <dsp:spPr>
        <a:xfrm>
          <a:off x="525780" y="2657889"/>
          <a:ext cx="7360920" cy="56087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44550">
            <a:lnSpc>
              <a:spcPct val="90000"/>
            </a:lnSpc>
            <a:spcBef>
              <a:spcPct val="0"/>
            </a:spcBef>
            <a:spcAft>
              <a:spcPct val="35000"/>
            </a:spcAft>
            <a:buNone/>
          </a:pPr>
          <a:r>
            <a:rPr lang="en-US" sz="1900" kern="1200"/>
            <a:t>Pathophysiology</a:t>
          </a:r>
        </a:p>
      </dsp:txBody>
      <dsp:txXfrm>
        <a:off x="553160" y="2685269"/>
        <a:ext cx="7306160" cy="506119"/>
      </dsp:txXfrm>
    </dsp:sp>
    <dsp:sp modelId="{E89BA7DE-929A-534A-B365-E1B9FEA68C24}">
      <dsp:nvSpPr>
        <dsp:cNvPr id="0" name=""/>
        <dsp:cNvSpPr/>
      </dsp:nvSpPr>
      <dsp:spPr>
        <a:xfrm>
          <a:off x="0" y="3800169"/>
          <a:ext cx="10515600" cy="4788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53A15E54-7B91-D34B-A98C-DE075469E543}">
      <dsp:nvSpPr>
        <dsp:cNvPr id="0" name=""/>
        <dsp:cNvSpPr/>
      </dsp:nvSpPr>
      <dsp:spPr>
        <a:xfrm>
          <a:off x="525780" y="3519729"/>
          <a:ext cx="7360920" cy="56087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44550">
            <a:lnSpc>
              <a:spcPct val="90000"/>
            </a:lnSpc>
            <a:spcBef>
              <a:spcPct val="0"/>
            </a:spcBef>
            <a:spcAft>
              <a:spcPct val="35000"/>
            </a:spcAft>
            <a:buNone/>
          </a:pPr>
          <a:r>
            <a:rPr lang="en-US" sz="1900" kern="1200"/>
            <a:t>Management Plan</a:t>
          </a:r>
        </a:p>
      </dsp:txBody>
      <dsp:txXfrm>
        <a:off x="553160" y="3547109"/>
        <a:ext cx="7306160" cy="5061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6BC98D-9C7E-EA49-B68B-DFF818084348}">
      <dsp:nvSpPr>
        <dsp:cNvPr id="0" name=""/>
        <dsp:cNvSpPr/>
      </dsp:nvSpPr>
      <dsp:spPr>
        <a:xfrm>
          <a:off x="2367871" y="533975"/>
          <a:ext cx="411657" cy="91440"/>
        </a:xfrm>
        <a:custGeom>
          <a:avLst/>
          <a:gdLst/>
          <a:ahLst/>
          <a:cxnLst/>
          <a:rect l="0" t="0" r="0" b="0"/>
          <a:pathLst>
            <a:path>
              <a:moveTo>
                <a:pt x="0" y="45720"/>
              </a:moveTo>
              <a:lnTo>
                <a:pt x="411657"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62643" y="577484"/>
        <a:ext cx="22112" cy="4422"/>
      </dsp:txXfrm>
    </dsp:sp>
    <dsp:sp modelId="{7C866F0F-B710-BB4F-80A6-BE46881BF8D8}">
      <dsp:nvSpPr>
        <dsp:cNvPr id="0" name=""/>
        <dsp:cNvSpPr/>
      </dsp:nvSpPr>
      <dsp:spPr>
        <a:xfrm>
          <a:off x="446811" y="2837"/>
          <a:ext cx="1922859" cy="115371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4222" tIns="98902" rIns="94222" bIns="98902" numCol="1" spcCol="1270" anchor="ctr" anchorCtr="0">
          <a:noAutofit/>
        </a:bodyPr>
        <a:lstStyle/>
        <a:p>
          <a:pPr marL="0" lvl="0" indent="0" algn="ctr" defTabSz="844550">
            <a:lnSpc>
              <a:spcPct val="90000"/>
            </a:lnSpc>
            <a:spcBef>
              <a:spcPct val="0"/>
            </a:spcBef>
            <a:spcAft>
              <a:spcPct val="35000"/>
            </a:spcAft>
            <a:buNone/>
          </a:pPr>
          <a:r>
            <a:rPr lang="en-US" sz="1900" kern="1200"/>
            <a:t>Disabling condition</a:t>
          </a:r>
        </a:p>
      </dsp:txBody>
      <dsp:txXfrm>
        <a:off x="446811" y="2837"/>
        <a:ext cx="1922859" cy="1153715"/>
      </dsp:txXfrm>
    </dsp:sp>
    <dsp:sp modelId="{15AC5AF4-1117-6C40-918C-EA8E9F9C7A48}">
      <dsp:nvSpPr>
        <dsp:cNvPr id="0" name=""/>
        <dsp:cNvSpPr/>
      </dsp:nvSpPr>
      <dsp:spPr>
        <a:xfrm>
          <a:off x="1408241" y="1154753"/>
          <a:ext cx="2365117" cy="411657"/>
        </a:xfrm>
        <a:custGeom>
          <a:avLst/>
          <a:gdLst/>
          <a:ahLst/>
          <a:cxnLst/>
          <a:rect l="0" t="0" r="0" b="0"/>
          <a:pathLst>
            <a:path>
              <a:moveTo>
                <a:pt x="2365117" y="0"/>
              </a:moveTo>
              <a:lnTo>
                <a:pt x="2365117" y="222928"/>
              </a:lnTo>
              <a:lnTo>
                <a:pt x="0" y="222928"/>
              </a:lnTo>
              <a:lnTo>
                <a:pt x="0" y="411657"/>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30647" y="1358371"/>
        <a:ext cx="120305" cy="4422"/>
      </dsp:txXfrm>
    </dsp:sp>
    <dsp:sp modelId="{5E1DFD9E-D308-3D43-B4B7-0221342CAB5E}">
      <dsp:nvSpPr>
        <dsp:cNvPr id="0" name=""/>
        <dsp:cNvSpPr/>
      </dsp:nvSpPr>
      <dsp:spPr>
        <a:xfrm>
          <a:off x="2811928" y="2837"/>
          <a:ext cx="1922859" cy="115371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4222" tIns="98902" rIns="94222" bIns="98902" numCol="1" spcCol="1270" anchor="ctr" anchorCtr="0">
          <a:noAutofit/>
        </a:bodyPr>
        <a:lstStyle/>
        <a:p>
          <a:pPr marL="0" lvl="0" indent="0" algn="ctr" defTabSz="844550">
            <a:lnSpc>
              <a:spcPct val="90000"/>
            </a:lnSpc>
            <a:spcBef>
              <a:spcPct val="0"/>
            </a:spcBef>
            <a:spcAft>
              <a:spcPct val="35000"/>
            </a:spcAft>
            <a:buNone/>
          </a:pPr>
          <a:r>
            <a:rPr lang="en-US" sz="1900" kern="1200"/>
            <a:t>Neurotransmitter abnormalities</a:t>
          </a:r>
        </a:p>
      </dsp:txBody>
      <dsp:txXfrm>
        <a:off x="2811928" y="2837"/>
        <a:ext cx="1922859" cy="1153715"/>
      </dsp:txXfrm>
    </dsp:sp>
    <dsp:sp modelId="{060F3141-1407-1D47-AD76-85501DB82D63}">
      <dsp:nvSpPr>
        <dsp:cNvPr id="0" name=""/>
        <dsp:cNvSpPr/>
      </dsp:nvSpPr>
      <dsp:spPr>
        <a:xfrm>
          <a:off x="2367871" y="2129948"/>
          <a:ext cx="411657" cy="91440"/>
        </a:xfrm>
        <a:custGeom>
          <a:avLst/>
          <a:gdLst/>
          <a:ahLst/>
          <a:cxnLst/>
          <a:rect l="0" t="0" r="0" b="0"/>
          <a:pathLst>
            <a:path>
              <a:moveTo>
                <a:pt x="0" y="45720"/>
              </a:moveTo>
              <a:lnTo>
                <a:pt x="411657"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62643" y="2173457"/>
        <a:ext cx="22112" cy="4422"/>
      </dsp:txXfrm>
    </dsp:sp>
    <dsp:sp modelId="{35B37A14-2B12-A34A-93EC-96C2F480A4A3}">
      <dsp:nvSpPr>
        <dsp:cNvPr id="0" name=""/>
        <dsp:cNvSpPr/>
      </dsp:nvSpPr>
      <dsp:spPr>
        <a:xfrm>
          <a:off x="446811" y="1598811"/>
          <a:ext cx="1922859" cy="115371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4222" tIns="98902" rIns="94222" bIns="98902" numCol="1" spcCol="1270" anchor="ctr" anchorCtr="0">
          <a:noAutofit/>
        </a:bodyPr>
        <a:lstStyle/>
        <a:p>
          <a:pPr marL="0" lvl="0" indent="0" algn="ctr" defTabSz="844550">
            <a:lnSpc>
              <a:spcPct val="90000"/>
            </a:lnSpc>
            <a:spcBef>
              <a:spcPct val="0"/>
            </a:spcBef>
            <a:spcAft>
              <a:spcPct val="35000"/>
            </a:spcAft>
            <a:buNone/>
          </a:pPr>
          <a:r>
            <a:rPr lang="en-US" sz="1900" kern="1200"/>
            <a:t>4 Key Dopamine Pathways</a:t>
          </a:r>
        </a:p>
      </dsp:txBody>
      <dsp:txXfrm>
        <a:off x="446811" y="1598811"/>
        <a:ext cx="1922859" cy="1153715"/>
      </dsp:txXfrm>
    </dsp:sp>
    <dsp:sp modelId="{BCD4D004-FA26-CD46-84DA-D9AA12EC22FA}">
      <dsp:nvSpPr>
        <dsp:cNvPr id="0" name=""/>
        <dsp:cNvSpPr/>
      </dsp:nvSpPr>
      <dsp:spPr>
        <a:xfrm>
          <a:off x="1408241" y="2750726"/>
          <a:ext cx="2365117" cy="411657"/>
        </a:xfrm>
        <a:custGeom>
          <a:avLst/>
          <a:gdLst/>
          <a:ahLst/>
          <a:cxnLst/>
          <a:rect l="0" t="0" r="0" b="0"/>
          <a:pathLst>
            <a:path>
              <a:moveTo>
                <a:pt x="2365117" y="0"/>
              </a:moveTo>
              <a:lnTo>
                <a:pt x="2365117" y="222928"/>
              </a:lnTo>
              <a:lnTo>
                <a:pt x="0" y="222928"/>
              </a:lnTo>
              <a:lnTo>
                <a:pt x="0" y="411657"/>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30647" y="2954344"/>
        <a:ext cx="120305" cy="4422"/>
      </dsp:txXfrm>
    </dsp:sp>
    <dsp:sp modelId="{E18220DF-A030-E54D-BCFA-D61CDCCFA743}">
      <dsp:nvSpPr>
        <dsp:cNvPr id="0" name=""/>
        <dsp:cNvSpPr/>
      </dsp:nvSpPr>
      <dsp:spPr>
        <a:xfrm>
          <a:off x="2811928" y="1598811"/>
          <a:ext cx="1922859" cy="115371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4222" tIns="98902" rIns="94222" bIns="98902" numCol="1" spcCol="1270" anchor="ctr" anchorCtr="0">
          <a:noAutofit/>
        </a:bodyPr>
        <a:lstStyle/>
        <a:p>
          <a:pPr marL="0" lvl="0" indent="0" algn="ctr" defTabSz="844550">
            <a:lnSpc>
              <a:spcPct val="90000"/>
            </a:lnSpc>
            <a:spcBef>
              <a:spcPct val="0"/>
            </a:spcBef>
            <a:spcAft>
              <a:spcPct val="35000"/>
            </a:spcAft>
            <a:buNone/>
          </a:pPr>
          <a:r>
            <a:rPr lang="en-US" sz="1900" kern="1200"/>
            <a:t>Remission Goal</a:t>
          </a:r>
        </a:p>
      </dsp:txBody>
      <dsp:txXfrm>
        <a:off x="2811928" y="1598811"/>
        <a:ext cx="1922859" cy="1153715"/>
      </dsp:txXfrm>
    </dsp:sp>
    <dsp:sp modelId="{3ADB188D-DD24-2448-8658-5ABAC75FF4AC}">
      <dsp:nvSpPr>
        <dsp:cNvPr id="0" name=""/>
        <dsp:cNvSpPr/>
      </dsp:nvSpPr>
      <dsp:spPr>
        <a:xfrm>
          <a:off x="2367871" y="3725922"/>
          <a:ext cx="411657" cy="91440"/>
        </a:xfrm>
        <a:custGeom>
          <a:avLst/>
          <a:gdLst/>
          <a:ahLst/>
          <a:cxnLst/>
          <a:rect l="0" t="0" r="0" b="0"/>
          <a:pathLst>
            <a:path>
              <a:moveTo>
                <a:pt x="0" y="45720"/>
              </a:moveTo>
              <a:lnTo>
                <a:pt x="411657"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62643" y="3769430"/>
        <a:ext cx="22112" cy="4422"/>
      </dsp:txXfrm>
    </dsp:sp>
    <dsp:sp modelId="{7235822E-FDA8-E742-8543-707B8708F41A}">
      <dsp:nvSpPr>
        <dsp:cNvPr id="0" name=""/>
        <dsp:cNvSpPr/>
      </dsp:nvSpPr>
      <dsp:spPr>
        <a:xfrm>
          <a:off x="446811" y="3194784"/>
          <a:ext cx="1922859" cy="115371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4222" tIns="98902" rIns="94222" bIns="98902" numCol="1" spcCol="1270" anchor="ctr" anchorCtr="0">
          <a:noAutofit/>
        </a:bodyPr>
        <a:lstStyle/>
        <a:p>
          <a:pPr marL="0" lvl="0" indent="0" algn="ctr" defTabSz="844550">
            <a:lnSpc>
              <a:spcPct val="90000"/>
            </a:lnSpc>
            <a:spcBef>
              <a:spcPct val="0"/>
            </a:spcBef>
            <a:spcAft>
              <a:spcPct val="35000"/>
            </a:spcAft>
            <a:buNone/>
          </a:pPr>
          <a:r>
            <a:rPr lang="en-US" sz="1900" kern="1200"/>
            <a:t>Treatment: 1</a:t>
          </a:r>
          <a:r>
            <a:rPr lang="en-US" sz="1900" kern="1200" baseline="30000"/>
            <a:t>st</a:t>
          </a:r>
          <a:r>
            <a:rPr lang="en-US" sz="1900" kern="1200"/>
            <a:t> line is Antipsychotics</a:t>
          </a:r>
        </a:p>
      </dsp:txBody>
      <dsp:txXfrm>
        <a:off x="446811" y="3194784"/>
        <a:ext cx="1922859" cy="1153715"/>
      </dsp:txXfrm>
    </dsp:sp>
    <dsp:sp modelId="{E43567BB-114F-1743-ADC5-AE0C2219B6F9}">
      <dsp:nvSpPr>
        <dsp:cNvPr id="0" name=""/>
        <dsp:cNvSpPr/>
      </dsp:nvSpPr>
      <dsp:spPr>
        <a:xfrm>
          <a:off x="2811928" y="3194784"/>
          <a:ext cx="1922859" cy="115371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4222" tIns="98902" rIns="94222" bIns="98902" numCol="1" spcCol="1270" anchor="ctr" anchorCtr="0">
          <a:noAutofit/>
        </a:bodyPr>
        <a:lstStyle/>
        <a:p>
          <a:pPr marL="0" lvl="0" indent="0" algn="ctr" defTabSz="844550">
            <a:lnSpc>
              <a:spcPct val="90000"/>
            </a:lnSpc>
            <a:spcBef>
              <a:spcPct val="0"/>
            </a:spcBef>
            <a:spcAft>
              <a:spcPct val="35000"/>
            </a:spcAft>
            <a:buNone/>
          </a:pPr>
          <a:r>
            <a:rPr lang="en-US" sz="1900" kern="1200"/>
            <a:t>Multidisciplinary approach</a:t>
          </a:r>
        </a:p>
      </dsp:txBody>
      <dsp:txXfrm>
        <a:off x="2811928" y="3194784"/>
        <a:ext cx="1922859" cy="1153715"/>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759267-CE09-8F43-B8B9-AFA10C00AB71}" type="datetimeFigureOut">
              <a:rPr lang="en-US" smtClean="0"/>
              <a:t>11/23/25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58948F-9EB9-574F-B59A-C072C4D56EEC}" type="slidenum">
              <a:rPr lang="en-US" smtClean="0"/>
              <a:t>‹#›</a:t>
            </a:fld>
            <a:endParaRPr lang="en-US"/>
          </a:p>
        </p:txBody>
      </p:sp>
    </p:spTree>
    <p:extLst>
      <p:ext uri="{BB962C8B-B14F-4D97-AF65-F5344CB8AC3E}">
        <p14:creationId xmlns:p14="http://schemas.microsoft.com/office/powerpoint/2010/main" val="931598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758948F-9EB9-574F-B59A-C072C4D56EEC}" type="slidenum">
              <a:rPr lang="en-US" smtClean="0"/>
              <a:t>1</a:t>
            </a:fld>
            <a:endParaRPr lang="en-US"/>
          </a:p>
        </p:txBody>
      </p:sp>
    </p:spTree>
    <p:extLst>
      <p:ext uri="{BB962C8B-B14F-4D97-AF65-F5344CB8AC3E}">
        <p14:creationId xmlns:p14="http://schemas.microsoft.com/office/powerpoint/2010/main" val="24145170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0" dirty="0">
                <a:solidFill>
                  <a:srgbClr val="000000"/>
                </a:solidFill>
                <a:effectLst/>
                <a:latin typeface="Times New Roman" panose="02020603050405020304" pitchFamily="18" charset="0"/>
              </a:rPr>
              <a:t>Nigrostriatal pathway is linked to the coordination of movement and the extrapyramidal motor side effects caused by D</a:t>
            </a:r>
            <a:r>
              <a:rPr lang="en-US" b="0" i="0" baseline="-25000" dirty="0">
                <a:solidFill>
                  <a:srgbClr val="000000"/>
                </a:solidFill>
                <a:effectLst/>
                <a:latin typeface="Times New Roman" panose="02020603050405020304" pitchFamily="18" charset="0"/>
              </a:rPr>
              <a:t>2</a:t>
            </a:r>
            <a:r>
              <a:rPr lang="en-US" b="0" i="0" dirty="0">
                <a:solidFill>
                  <a:srgbClr val="000000"/>
                </a:solidFill>
                <a:effectLst/>
                <a:latin typeface="Times New Roman" panose="02020603050405020304" pitchFamily="18" charset="0"/>
              </a:rPr>
              <a:t> receptor blockers. This pathway is important because the antipsychotics used to treat schizophrenia affect this part of the brain and can cause medicine induced Parkinsonism. </a:t>
            </a:r>
          </a:p>
          <a:p>
            <a:endParaRPr lang="en-US" dirty="0"/>
          </a:p>
        </p:txBody>
      </p:sp>
      <p:sp>
        <p:nvSpPr>
          <p:cNvPr id="4" name="Slide Number Placeholder 3"/>
          <p:cNvSpPr>
            <a:spLocks noGrp="1"/>
          </p:cNvSpPr>
          <p:nvPr>
            <p:ph type="sldNum" sz="quarter" idx="5"/>
          </p:nvPr>
        </p:nvSpPr>
        <p:spPr/>
        <p:txBody>
          <a:bodyPr/>
          <a:lstStyle/>
          <a:p>
            <a:fld id="{1758948F-9EB9-574F-B59A-C072C4D56EEC}" type="slidenum">
              <a:rPr lang="en-US" smtClean="0"/>
              <a:t>12</a:t>
            </a:fld>
            <a:endParaRPr lang="en-US"/>
          </a:p>
        </p:txBody>
      </p:sp>
    </p:spTree>
    <p:extLst>
      <p:ext uri="{BB962C8B-B14F-4D97-AF65-F5344CB8AC3E}">
        <p14:creationId xmlns:p14="http://schemas.microsoft.com/office/powerpoint/2010/main" val="18215023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Times New Roman" panose="02020603050405020304" pitchFamily="18" charset="0"/>
              </a:rPr>
              <a:t>Tuberoinfundibular pathway is associated with the hyperprolactinemia observed with D</a:t>
            </a:r>
            <a:r>
              <a:rPr lang="en-US" b="0" i="0" baseline="-25000" dirty="0">
                <a:solidFill>
                  <a:srgbClr val="000000"/>
                </a:solidFill>
                <a:effectLst/>
                <a:latin typeface="Times New Roman" panose="02020603050405020304" pitchFamily="18" charset="0"/>
              </a:rPr>
              <a:t>2</a:t>
            </a:r>
            <a:r>
              <a:rPr lang="en-US" b="0" i="0" dirty="0">
                <a:solidFill>
                  <a:srgbClr val="000000"/>
                </a:solidFill>
                <a:effectLst/>
                <a:latin typeface="Times New Roman" panose="02020603050405020304" pitchFamily="18" charset="0"/>
              </a:rPr>
              <a:t> receptor blocker use. This pathway is important because the antipsychotics used to treat schizophrenia affect this part of the brain and can cause increased levels of prolactin leading to amenorrhea (decreased FSH) and galactorrhea.</a:t>
            </a:r>
          </a:p>
          <a:p>
            <a:endParaRPr lang="en-US" dirty="0"/>
          </a:p>
        </p:txBody>
      </p:sp>
      <p:sp>
        <p:nvSpPr>
          <p:cNvPr id="4" name="Slide Number Placeholder 3"/>
          <p:cNvSpPr>
            <a:spLocks noGrp="1"/>
          </p:cNvSpPr>
          <p:nvPr>
            <p:ph type="sldNum" sz="quarter" idx="5"/>
          </p:nvPr>
        </p:nvSpPr>
        <p:spPr/>
        <p:txBody>
          <a:bodyPr/>
          <a:lstStyle/>
          <a:p>
            <a:fld id="{1758948F-9EB9-574F-B59A-C072C4D56EEC}" type="slidenum">
              <a:rPr lang="en-US" smtClean="0"/>
              <a:t>13</a:t>
            </a:fld>
            <a:endParaRPr lang="en-US"/>
          </a:p>
        </p:txBody>
      </p:sp>
    </p:spTree>
    <p:extLst>
      <p:ext uri="{BB962C8B-B14F-4D97-AF65-F5344CB8AC3E}">
        <p14:creationId xmlns:p14="http://schemas.microsoft.com/office/powerpoint/2010/main" val="24596560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Times New Roman" panose="02020603050405020304" pitchFamily="18" charset="0"/>
              </a:rPr>
              <a:t>Neurotransmitter abnormalities with dopamine, serotonin, glutamate, and gamma-aminobutyric acid (GABA) all playing roles.</a:t>
            </a:r>
          </a:p>
          <a:p>
            <a:r>
              <a:rPr lang="en-US" b="0" i="0" dirty="0">
                <a:solidFill>
                  <a:srgbClr val="000000"/>
                </a:solidFill>
                <a:effectLst/>
                <a:latin typeface="Times New Roman" panose="02020603050405020304" pitchFamily="18" charset="0"/>
              </a:rPr>
              <a:t>Four key dopamine pathways have been identified in the brain: mesolimbic, </a:t>
            </a:r>
            <a:r>
              <a:rPr lang="en-US" b="0" i="0" dirty="0" err="1">
                <a:solidFill>
                  <a:srgbClr val="000000"/>
                </a:solidFill>
                <a:effectLst/>
                <a:latin typeface="Times New Roman" panose="02020603050405020304" pitchFamily="18" charset="0"/>
              </a:rPr>
              <a:t>mesocortical</a:t>
            </a:r>
            <a:r>
              <a:rPr lang="en-US" b="0" i="0" dirty="0">
                <a:solidFill>
                  <a:srgbClr val="000000"/>
                </a:solidFill>
                <a:effectLst/>
                <a:latin typeface="Times New Roman" panose="02020603050405020304" pitchFamily="18" charset="0"/>
              </a:rPr>
              <a:t>, tuberoinfundibular, and nigrostriatal.</a:t>
            </a:r>
          </a:p>
          <a:p>
            <a:endParaRPr lang="en-US" b="0" i="0" dirty="0">
              <a:solidFill>
                <a:srgbClr val="000000"/>
              </a:solidFill>
              <a:effectLst/>
              <a:latin typeface="Times New Roman" panose="02020603050405020304" pitchFamily="18" charset="0"/>
            </a:endParaRPr>
          </a:p>
          <a:p>
            <a:endParaRPr lang="en-US" b="0" i="0" dirty="0">
              <a:solidFill>
                <a:srgbClr val="000000"/>
              </a:solidFill>
              <a:effectLst/>
              <a:latin typeface="Times New Roman" panose="02020603050405020304" pitchFamily="18" charset="0"/>
            </a:endParaRPr>
          </a:p>
          <a:p>
            <a:pPr marL="0" indent="0">
              <a:buFont typeface="Arial" panose="020B0604020202020204" pitchFamily="34" charset="0"/>
              <a:buNone/>
            </a:pPr>
            <a:endParaRPr lang="en-US" b="0" i="0" dirty="0">
              <a:solidFill>
                <a:srgbClr val="000000"/>
              </a:solidFill>
              <a:effectLst/>
              <a:latin typeface="Times New Roman" panose="02020603050405020304" pitchFamily="18" charset="0"/>
            </a:endParaRP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1758948F-9EB9-574F-B59A-C072C4D56EEC}" type="slidenum">
              <a:rPr lang="en-US" smtClean="0"/>
              <a:t>14</a:t>
            </a:fld>
            <a:endParaRPr lang="en-US"/>
          </a:p>
        </p:txBody>
      </p:sp>
    </p:spTree>
    <p:extLst>
      <p:ext uri="{BB962C8B-B14F-4D97-AF65-F5344CB8AC3E}">
        <p14:creationId xmlns:p14="http://schemas.microsoft.com/office/powerpoint/2010/main" val="17533417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Mental health disorders: </a:t>
            </a:r>
            <a:r>
              <a:rPr lang="en-US" sz="1200" b="1" dirty="0">
                <a:solidFill>
                  <a:schemeClr val="bg1"/>
                </a:solidFill>
              </a:rPr>
              <a:t>Schizophrenia</a:t>
            </a:r>
            <a:r>
              <a:rPr lang="en-US" sz="1200" dirty="0">
                <a:solidFill>
                  <a:schemeClr val="bg1"/>
                </a:solidFill>
              </a:rPr>
              <a:t>, ADHD, anxiety, depression, and bipolar.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Previous visit was 2 weeks ago: </a:t>
            </a:r>
            <a:r>
              <a:rPr lang="en-US" sz="1800" dirty="0">
                <a:effectLst/>
                <a:latin typeface="Times New Roman" panose="02020603050405020304" pitchFamily="18" charset="0"/>
              </a:rPr>
              <a:t>Recently has been feeling "really good, inspired" and starting to question the need for a mood stabilizing medication. She has been working on a more balanced diet and has been having more energy. Has seen slight weight gain and feeling tired so feels she is trying to "figured it out." With the Latuda she has noticed that she is having more dreams but it doesn't disrupt her sleep. Waking up is a little more difficult. She has tailored her day to still get things down in the AM vs PM. WORK: She is doing well at her new job but gets frustrated with herself that she doesn't know everything yet. She note that she lacks motivation to maintain and get good at it. These feelings vary day to day. OVERALL: No hallucinations or delusions. Recognizing impulsivity and taking steps to take time to think about the thoughts. ADHD has moderate improvement with coffee (1 cup in the AM and in the afternoon) for about 10 minutes. Education provided about dopamine with stimulants. Improved with diet around the house, but work is slowly using its luster. Anxiety: has been good. </a:t>
            </a: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rPr>
              <a:t>Recommendations: try a low dose stimulant (Ritalin) to see if that helps with the ADHD symptoms, continue all other medications as prescribed. Follow up in 2 weeks.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rPr>
              <a:t>Fast forward to current day: She feels better with the added low dose stimulant. When distracted she can go back to what she was doing. Motivation is better and feels like she has the power to get things done. By 3-4pm she is back to not being able to focus. Mood - the last 4 days she feels like she is having irresponsible fixations, life looks like she would be sad but she doesn't feel sad, no hallucinations, no drastic up/downs, sleeping way too much (new since the stimulant), had a low for a couple days. No side effects of the medication. </a:t>
            </a:r>
            <a:endParaRPr lang="en-US" dirty="0"/>
          </a:p>
        </p:txBody>
      </p:sp>
      <p:sp>
        <p:nvSpPr>
          <p:cNvPr id="4" name="Slide Number Placeholder 3"/>
          <p:cNvSpPr>
            <a:spLocks noGrp="1"/>
          </p:cNvSpPr>
          <p:nvPr>
            <p:ph type="sldNum" sz="quarter" idx="5"/>
          </p:nvPr>
        </p:nvSpPr>
        <p:spPr/>
        <p:txBody>
          <a:bodyPr/>
          <a:lstStyle/>
          <a:p>
            <a:fld id="{1758948F-9EB9-574F-B59A-C072C4D56EEC}" type="slidenum">
              <a:rPr lang="en-US" smtClean="0"/>
              <a:t>15</a:t>
            </a:fld>
            <a:endParaRPr lang="en-US"/>
          </a:p>
        </p:txBody>
      </p:sp>
    </p:spTree>
    <p:extLst>
      <p:ext uri="{BB962C8B-B14F-4D97-AF65-F5344CB8AC3E}">
        <p14:creationId xmlns:p14="http://schemas.microsoft.com/office/powerpoint/2010/main" val="10217682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A55DA0-3577-174E-A284-E8EAF53B5F8C}" type="slidenum">
              <a:rPr lang="en-US" smtClean="0"/>
              <a:t>16</a:t>
            </a:fld>
            <a:endParaRPr lang="en-US"/>
          </a:p>
        </p:txBody>
      </p:sp>
    </p:spTree>
    <p:extLst>
      <p:ext uri="{BB962C8B-B14F-4D97-AF65-F5344CB8AC3E}">
        <p14:creationId xmlns:p14="http://schemas.microsoft.com/office/powerpoint/2010/main" val="5775550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1758948F-9EB9-574F-B59A-C072C4D56EEC}" type="slidenum">
              <a:rPr lang="en-US" smtClean="0"/>
              <a:t>17</a:t>
            </a:fld>
            <a:endParaRPr lang="en-US"/>
          </a:p>
        </p:txBody>
      </p:sp>
    </p:spTree>
    <p:extLst>
      <p:ext uri="{BB962C8B-B14F-4D97-AF65-F5344CB8AC3E}">
        <p14:creationId xmlns:p14="http://schemas.microsoft.com/office/powerpoint/2010/main" val="3519604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Goal: </a:t>
            </a:r>
            <a:r>
              <a:rPr lang="en-US" b="1" i="0" dirty="0">
                <a:solidFill>
                  <a:srgbClr val="232323"/>
                </a:solidFill>
                <a:effectLst/>
                <a:latin typeface="Noto Sans" panose="020B0502040504020204" pitchFamily="34" charset="0"/>
              </a:rPr>
              <a:t>Remission and recovery</a:t>
            </a:r>
            <a:r>
              <a:rPr lang="en-US" b="0" i="0" dirty="0">
                <a:solidFill>
                  <a:srgbClr val="232323"/>
                </a:solidFill>
                <a:effectLst/>
                <a:latin typeface="Noto Sans" panose="020B0502040504020204" pitchFamily="34" charset="0"/>
              </a:rPr>
              <a:t> — Remission of schizophrenia refers to a state in which the individual has no symptoms, or minimal symptoms which do not interfere with behavior, for a period of at least six months. The consumer-driven model is a blend of function, life-satisfaction, and independence. As chronic or recurrent psychosis is commonly associated with impairments in social and occupational functioning.</a:t>
            </a:r>
          </a:p>
          <a:p>
            <a:endParaRPr lang="en-US" dirty="0"/>
          </a:p>
          <a:p>
            <a:r>
              <a:rPr lang="en-US" dirty="0"/>
              <a:t>Higher risk of suicide: </a:t>
            </a:r>
            <a:r>
              <a:rPr lang="en-US" b="0" i="0" dirty="0">
                <a:solidFill>
                  <a:srgbClr val="232323"/>
                </a:solidFill>
                <a:effectLst/>
                <a:latin typeface="Noto Sans" panose="020B0502040504020204" pitchFamily="34" charset="0"/>
              </a:rPr>
              <a:t>the rate of suicide was found to be over four times higher than the general population with the highest age group being 18 to 34 years.</a:t>
            </a:r>
          </a:p>
          <a:p>
            <a:endParaRPr lang="en-US" b="0" i="0" dirty="0">
              <a:solidFill>
                <a:srgbClr val="232323"/>
              </a:solidFill>
              <a:effectLst/>
              <a:latin typeface="Noto Sans" panose="020B050204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Multidisciplinary care: Integrate blend of function, life-satisfactions, and independence</a:t>
            </a:r>
          </a:p>
          <a:p>
            <a:pPr marL="171450" indent="-171450" algn="l">
              <a:buFont typeface="Arial" panose="020B0604020202020204" pitchFamily="34" charset="0"/>
              <a:buChar char="•"/>
            </a:pPr>
            <a:r>
              <a:rPr lang="en-US" b="0" i="0" dirty="0">
                <a:solidFill>
                  <a:srgbClr val="232323"/>
                </a:solidFill>
                <a:effectLst/>
                <a:latin typeface="Noto Sans" panose="020B0502040504020204" pitchFamily="34" charset="0"/>
              </a:rPr>
              <a:t>individualized treatment plans including pharmacotherapy, case management, family intervention, and other community outreach services.</a:t>
            </a:r>
          </a:p>
          <a:p>
            <a:endParaRPr lang="en-US" b="0" i="0" dirty="0">
              <a:solidFill>
                <a:srgbClr val="232323"/>
              </a:solidFill>
              <a:effectLst/>
              <a:latin typeface="Noto Sans" panose="020B050204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Arial" panose="020B0604020202020204" pitchFamily="34" charset="0"/>
              </a:rPr>
              <a:t>Pharmacotherapy: </a:t>
            </a:r>
            <a:r>
              <a:rPr lang="en-US" b="0" i="0" dirty="0">
                <a:solidFill>
                  <a:srgbClr val="232323"/>
                </a:solidFill>
                <a:effectLst/>
                <a:latin typeface="Noto Sans" panose="020B0502040504020204" pitchFamily="34" charset="0"/>
              </a:rPr>
              <a:t>Antipsychotic medications are the first-line medication treatment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Glucose abnormalities, Prolactin elevation, QTc prolongation, hyperlipidemia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Weight gain, sedation, anticholinergic, Orthostatic hypotension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Tardive dyskinesia, dystonia, parkinsonism, </a:t>
            </a:r>
            <a:r>
              <a:rPr lang="en-US" b="0" i="0" dirty="0">
                <a:solidFill>
                  <a:srgbClr val="232323"/>
                </a:solidFill>
                <a:effectLst/>
                <a:latin typeface="Noto Sans" panose="020B0502040504020204" pitchFamily="34" charset="0"/>
              </a:rPr>
              <a:t>Akathisia</a:t>
            </a:r>
            <a:endParaRPr lang="en-US" b="0" dirty="0"/>
          </a:p>
          <a:p>
            <a:endParaRPr lang="en-US" dirty="0"/>
          </a:p>
          <a:p>
            <a:pPr algn="l"/>
            <a:r>
              <a:rPr lang="en-US" b="1" i="0" dirty="0">
                <a:solidFill>
                  <a:srgbClr val="232323"/>
                </a:solidFill>
                <a:effectLst/>
                <a:latin typeface="Noto Sans" panose="020B0502040504020204" pitchFamily="34" charset="0"/>
              </a:rPr>
              <a:t>Duration of antipsychotic therapy</a:t>
            </a:r>
            <a:r>
              <a:rPr lang="en-US" b="0" i="0" dirty="0">
                <a:solidFill>
                  <a:srgbClr val="232323"/>
                </a:solidFill>
                <a:effectLst/>
                <a:latin typeface="Noto Sans" panose="020B0502040504020204" pitchFamily="34" charset="0"/>
              </a:rPr>
              <a:t> — For patients with known or suspected schizophrenia who have recovered from an acute first psychotic episode, we recommend continuing antipsychotics for at least two to three years. It might be reasonable to discontinue this medication.</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Arial" panose="020B0604020202020204" pitchFamily="34" charset="0"/>
              </a:rPr>
              <a:t>P</a:t>
            </a:r>
            <a:r>
              <a:rPr lang="en-US" b="0" i="0" dirty="0">
                <a:effectLst/>
                <a:cs typeface="Arial" panose="020B0604020202020204" pitchFamily="34" charset="0"/>
              </a:rPr>
              <a:t>sychosocial intervention as an adjunctive to pharmacologic management</a:t>
            </a:r>
          </a:p>
          <a:p>
            <a:r>
              <a:rPr lang="en-US" b="0" i="0" dirty="0">
                <a:solidFill>
                  <a:srgbClr val="232323"/>
                </a:solidFill>
                <a:effectLst/>
                <a:latin typeface="Noto Sans" panose="020B0502040504020204" pitchFamily="34" charset="0"/>
              </a:rPr>
              <a:t>Psychosocial interventions aimed at education and engagement of the patient and their family (or other supports), improving social skills, and offering cognitive remediation may improve overall psychosocial functioning and quality of life. </a:t>
            </a:r>
          </a:p>
          <a:p>
            <a:pPr marL="171450" indent="-171450" algn="l">
              <a:buFont typeface="Arial" panose="020B0604020202020204" pitchFamily="34" charset="0"/>
              <a:buChar char="•"/>
            </a:pPr>
            <a:r>
              <a:rPr lang="en-US" b="0" i="0" dirty="0">
                <a:solidFill>
                  <a:srgbClr val="232323"/>
                </a:solidFill>
                <a:effectLst/>
                <a:latin typeface="Noto Sans" panose="020B0502040504020204" pitchFamily="34" charset="0"/>
              </a:rPr>
              <a:t>Early intervention program – These are multimodal programs offering a combination of patient and family psychoeducation, social skills training, cognitive-behavioral therapy (CBT), and community outreach (</a:t>
            </a:r>
            <a:r>
              <a:rPr lang="en-US" b="0" i="0" dirty="0" err="1">
                <a:solidFill>
                  <a:srgbClr val="232323"/>
                </a:solidFill>
                <a:effectLst/>
                <a:latin typeface="Noto Sans" panose="020B0502040504020204" pitchFamily="34" charset="0"/>
              </a:rPr>
              <a:t>eg</a:t>
            </a:r>
            <a:r>
              <a:rPr lang="en-US" b="0" i="0" dirty="0">
                <a:solidFill>
                  <a:srgbClr val="232323"/>
                </a:solidFill>
                <a:effectLst/>
                <a:latin typeface="Noto Sans" panose="020B0502040504020204" pitchFamily="34" charset="0"/>
              </a:rPr>
              <a:t>, home visits). </a:t>
            </a:r>
          </a:p>
          <a:p>
            <a:pPr marL="171450" indent="-171450" algn="l">
              <a:buFont typeface="Arial" panose="020B0604020202020204" pitchFamily="34" charset="0"/>
              <a:buChar char="•"/>
            </a:pPr>
            <a:r>
              <a:rPr lang="en-US" b="0" i="0" dirty="0">
                <a:solidFill>
                  <a:srgbClr val="232323"/>
                </a:solidFill>
                <a:effectLst/>
                <a:latin typeface="Noto Sans" panose="020B0502040504020204" pitchFamily="34" charset="0"/>
              </a:rPr>
              <a:t>Family psychoeducation intervention.</a:t>
            </a:r>
          </a:p>
          <a:p>
            <a:pPr marL="171450" indent="-171450" algn="l">
              <a:buFont typeface="Arial" panose="020B0604020202020204" pitchFamily="34" charset="0"/>
              <a:buChar char="•"/>
            </a:pPr>
            <a:r>
              <a:rPr lang="en-US" b="0" i="0" dirty="0">
                <a:solidFill>
                  <a:srgbClr val="232323"/>
                </a:solidFill>
                <a:effectLst/>
                <a:latin typeface="Noto Sans" panose="020B0502040504020204" pitchFamily="34" charset="0"/>
              </a:rPr>
              <a:t>Cognitive remediation.</a:t>
            </a:r>
          </a:p>
          <a:p>
            <a:pPr marL="171450" indent="-171450" algn="l">
              <a:buFont typeface="Arial" panose="020B0604020202020204" pitchFamily="34" charset="0"/>
              <a:buChar char="•"/>
            </a:pPr>
            <a:r>
              <a:rPr lang="en-US" b="0" i="0" dirty="0">
                <a:solidFill>
                  <a:srgbClr val="232323"/>
                </a:solidFill>
                <a:effectLst/>
                <a:latin typeface="Noto Sans" panose="020B0502040504020204" pitchFamily="34" charset="0"/>
              </a:rPr>
              <a:t>Social skills training.</a:t>
            </a:r>
          </a:p>
          <a:p>
            <a:pPr marL="171450" indent="-171450" algn="l">
              <a:buFont typeface="Arial" panose="020B0604020202020204" pitchFamily="34" charset="0"/>
              <a:buChar char="•"/>
            </a:pPr>
            <a:r>
              <a:rPr lang="en-US" b="0" i="0" dirty="0">
                <a:solidFill>
                  <a:srgbClr val="232323"/>
                </a:solidFill>
                <a:effectLst/>
                <a:latin typeface="Noto Sans" panose="020B0502040504020204" pitchFamily="34" charset="0"/>
              </a:rPr>
              <a:t>CBT for psychosis (</a:t>
            </a:r>
            <a:r>
              <a:rPr lang="en-US" b="0" i="0" dirty="0" err="1">
                <a:solidFill>
                  <a:srgbClr val="232323"/>
                </a:solidFill>
                <a:effectLst/>
                <a:latin typeface="Noto Sans" panose="020B0502040504020204" pitchFamily="34" charset="0"/>
              </a:rPr>
              <a:t>CBTp</a:t>
            </a:r>
            <a:r>
              <a:rPr lang="en-US" b="0" i="0" dirty="0">
                <a:solidFill>
                  <a:srgbClr val="232323"/>
                </a:solidFill>
                <a:effectLst/>
                <a:latin typeface="Noto Sans" panose="020B0502040504020204" pitchFamily="34" charset="0"/>
              </a:rPr>
              <a:t>). </a:t>
            </a:r>
          </a:p>
          <a:p>
            <a:pPr marL="171450" indent="-171450" algn="l">
              <a:buFont typeface="Arial" panose="020B0604020202020204" pitchFamily="34" charset="0"/>
              <a:buChar char="•"/>
            </a:pPr>
            <a:r>
              <a:rPr lang="en-US" b="0" i="0" dirty="0">
                <a:solidFill>
                  <a:srgbClr val="232323"/>
                </a:solidFill>
                <a:effectLst/>
                <a:latin typeface="Noto Sans" panose="020B0502040504020204" pitchFamily="34" charset="0"/>
              </a:rPr>
              <a:t>Motivational interviewing with </a:t>
            </a:r>
            <a:r>
              <a:rPr lang="en-US" b="0" i="0" dirty="0" err="1">
                <a:solidFill>
                  <a:srgbClr val="232323"/>
                </a:solidFill>
                <a:effectLst/>
                <a:latin typeface="Noto Sans" panose="020B0502040504020204" pitchFamily="34" charset="0"/>
              </a:rPr>
              <a:t>CBTp</a:t>
            </a:r>
            <a:r>
              <a:rPr lang="en-US" b="0" i="0" dirty="0">
                <a:solidFill>
                  <a:srgbClr val="232323"/>
                </a:solidFill>
                <a:effectLst/>
                <a:latin typeface="Noto Sans" panose="020B0502040504020204" pitchFamily="34" charset="0"/>
              </a:rPr>
              <a:t>. </a:t>
            </a:r>
          </a:p>
          <a:p>
            <a:endParaRPr lang="en-US" dirty="0"/>
          </a:p>
        </p:txBody>
      </p:sp>
      <p:sp>
        <p:nvSpPr>
          <p:cNvPr id="4" name="Slide Number Placeholder 3"/>
          <p:cNvSpPr>
            <a:spLocks noGrp="1"/>
          </p:cNvSpPr>
          <p:nvPr>
            <p:ph type="sldNum" sz="quarter" idx="5"/>
          </p:nvPr>
        </p:nvSpPr>
        <p:spPr/>
        <p:txBody>
          <a:bodyPr/>
          <a:lstStyle/>
          <a:p>
            <a:fld id="{1758948F-9EB9-574F-B59A-C072C4D56EEC}" type="slidenum">
              <a:rPr lang="en-US" smtClean="0"/>
              <a:t>18</a:t>
            </a:fld>
            <a:endParaRPr lang="en-US"/>
          </a:p>
        </p:txBody>
      </p:sp>
    </p:spTree>
    <p:extLst>
      <p:ext uri="{BB962C8B-B14F-4D97-AF65-F5344CB8AC3E}">
        <p14:creationId xmlns:p14="http://schemas.microsoft.com/office/powerpoint/2010/main" val="115116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rPr>
              <a:t>Recommendations: Continue to monitor mood and fixations. Feel we could switch to an extended release making the ups and downs as drastic. Education on when to take it within the day. Follow-Up: 4 weeks or sooner if necessary. </a:t>
            </a:r>
            <a:endParaRPr lang="en-US" dirty="0">
              <a:effectLst/>
            </a:endParaRPr>
          </a:p>
        </p:txBody>
      </p:sp>
      <p:sp>
        <p:nvSpPr>
          <p:cNvPr id="4" name="Slide Number Placeholder 3"/>
          <p:cNvSpPr>
            <a:spLocks noGrp="1"/>
          </p:cNvSpPr>
          <p:nvPr>
            <p:ph type="sldNum" sz="quarter" idx="5"/>
          </p:nvPr>
        </p:nvSpPr>
        <p:spPr/>
        <p:txBody>
          <a:bodyPr/>
          <a:lstStyle/>
          <a:p>
            <a:fld id="{1758948F-9EB9-574F-B59A-C072C4D56EEC}" type="slidenum">
              <a:rPr lang="en-US" smtClean="0"/>
              <a:t>19</a:t>
            </a:fld>
            <a:endParaRPr lang="en-US"/>
          </a:p>
        </p:txBody>
      </p:sp>
    </p:spTree>
    <p:extLst>
      <p:ext uri="{BB962C8B-B14F-4D97-AF65-F5344CB8AC3E}">
        <p14:creationId xmlns:p14="http://schemas.microsoft.com/office/powerpoint/2010/main" val="20850351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Times New Roman" panose="02020603050405020304" pitchFamily="18" charset="0"/>
              </a:rPr>
              <a:t>Schizophrenia is a disabling psychiatric</a:t>
            </a:r>
            <a:r>
              <a:rPr lang="en-US" b="0" i="0" dirty="0">
                <a:solidFill>
                  <a:srgbClr val="2F4A8B"/>
                </a:solidFill>
                <a:effectLst/>
                <a:latin typeface="Times New Roman" panose="02020603050405020304" pitchFamily="18" charset="0"/>
              </a:rPr>
              <a:t> </a:t>
            </a:r>
            <a:r>
              <a:rPr lang="en-US" b="0" i="0" dirty="0">
                <a:solidFill>
                  <a:srgbClr val="000000"/>
                </a:solidFill>
                <a:effectLst/>
                <a:latin typeface="Times New Roman" panose="02020603050405020304" pitchFamily="18" charset="0"/>
              </a:rPr>
              <a:t>characterized by positive psychotic symptoms such as hallucinations, delusions, disorganized speech, and disorganized or catatonic behavior; negative symptoms such as reduced motivation and expressiveness; and cognitive impairments affecting executive function, memory, and mental processing speed.</a:t>
            </a:r>
          </a:p>
          <a:p>
            <a:endParaRPr lang="en-US" b="0" i="0" dirty="0">
              <a:solidFill>
                <a:srgbClr val="000000"/>
              </a:solidFill>
              <a:effectLst/>
              <a:latin typeface="Times New Roman" panose="02020603050405020304" pitchFamily="18" charset="0"/>
            </a:endParaRPr>
          </a:p>
          <a:p>
            <a:r>
              <a:rPr lang="en-US" dirty="0"/>
              <a:t>Timing: Late adolescence, early adulthood</a:t>
            </a:r>
          </a:p>
          <a:p>
            <a:endParaRPr lang="en-US" b="0" i="0" dirty="0">
              <a:solidFill>
                <a:srgbClr val="000000"/>
              </a:solidFill>
              <a:effectLst/>
              <a:latin typeface="Times New Roman" panose="02020603050405020304" pitchFamily="18" charset="0"/>
            </a:endParaRPr>
          </a:p>
          <a:p>
            <a:r>
              <a:rPr lang="en-US" b="0" i="0" dirty="0">
                <a:solidFill>
                  <a:srgbClr val="000000"/>
                </a:solidFill>
                <a:effectLst/>
                <a:latin typeface="Times New Roman" panose="02020603050405020304" pitchFamily="18" charset="0"/>
              </a:rPr>
              <a:t>Neurotransmitter abnormalities with dopamine, serotonin, glutamate, and gamma-aminobutyric acid (GABA) all playing roles.</a:t>
            </a:r>
          </a:p>
          <a:p>
            <a:endParaRPr lang="en-US" b="0" i="0" dirty="0">
              <a:solidFill>
                <a:srgbClr val="000000"/>
              </a:solidFill>
              <a:effectLst/>
              <a:latin typeface="Times New Roman" panose="02020603050405020304" pitchFamily="18" charset="0"/>
            </a:endParaRPr>
          </a:p>
          <a:p>
            <a:r>
              <a:rPr lang="en-US" b="0" i="0" dirty="0">
                <a:solidFill>
                  <a:srgbClr val="000000"/>
                </a:solidFill>
                <a:effectLst/>
                <a:latin typeface="Times New Roman" panose="02020603050405020304" pitchFamily="18" charset="0"/>
              </a:rPr>
              <a:t>Four key dopamine pathways have been identified in the brain: mesolimbic, </a:t>
            </a:r>
            <a:r>
              <a:rPr lang="en-US" b="0" i="0" dirty="0" err="1">
                <a:solidFill>
                  <a:srgbClr val="000000"/>
                </a:solidFill>
                <a:effectLst/>
                <a:latin typeface="Times New Roman" panose="02020603050405020304" pitchFamily="18" charset="0"/>
              </a:rPr>
              <a:t>mesocortical</a:t>
            </a:r>
            <a:r>
              <a:rPr lang="en-US" b="0" i="0" dirty="0">
                <a:solidFill>
                  <a:srgbClr val="000000"/>
                </a:solidFill>
                <a:effectLst/>
                <a:latin typeface="Times New Roman" panose="02020603050405020304" pitchFamily="18" charset="0"/>
              </a:rPr>
              <a:t>, tuberoinfundibular, and nigrostriatal.</a:t>
            </a:r>
          </a:p>
          <a:p>
            <a:endParaRPr lang="en-US" b="0" i="0" dirty="0">
              <a:solidFill>
                <a:srgbClr val="000000"/>
              </a:solidFill>
              <a:effectLst/>
              <a:latin typeface="Times New Roman" panose="02020603050405020304" pitchFamily="18" charset="0"/>
            </a:endParaRPr>
          </a:p>
          <a:p>
            <a:r>
              <a:rPr lang="en-US" b="0" i="0" dirty="0">
                <a:solidFill>
                  <a:srgbClr val="000000"/>
                </a:solidFill>
                <a:effectLst/>
                <a:latin typeface="Times New Roman" panose="02020603050405020304" pitchFamily="18" charset="0"/>
              </a:rPr>
              <a:t>Treatment: </a:t>
            </a:r>
          </a:p>
          <a:p>
            <a:r>
              <a:rPr lang="en-US" dirty="0"/>
              <a:t>Goal: </a:t>
            </a:r>
            <a:r>
              <a:rPr lang="en-US" b="1" i="0" dirty="0">
                <a:solidFill>
                  <a:srgbClr val="232323"/>
                </a:solidFill>
                <a:effectLst/>
                <a:latin typeface="Noto Sans" panose="020B0502040504020204" pitchFamily="34" charset="0"/>
              </a:rPr>
              <a:t>Remission and recovery</a:t>
            </a:r>
            <a:r>
              <a:rPr lang="en-US" b="0" i="0" dirty="0">
                <a:solidFill>
                  <a:srgbClr val="232323"/>
                </a:solidFill>
                <a:effectLst/>
                <a:latin typeface="Noto Sans" panose="020B0502040504020204" pitchFamily="34" charset="0"/>
              </a:rPr>
              <a:t> — Remission of schizophrenia refers to a state in which the individual has no symptoms, or minimal symptoms which do not interfere with behavior, for a period of at least six months. </a:t>
            </a:r>
            <a:endParaRPr lang="en-US" dirty="0"/>
          </a:p>
          <a:p>
            <a:endParaRPr lang="en-US" b="0" i="0" dirty="0">
              <a:solidFill>
                <a:srgbClr val="232323"/>
              </a:solidFill>
              <a:effectLst/>
              <a:latin typeface="Noto Sans" panose="020B050204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Multidisciplinary care: Integrate blend of function, life-satisfactions, and independence</a:t>
            </a:r>
          </a:p>
          <a:p>
            <a:pPr marL="171450" indent="-171450" algn="l">
              <a:buFont typeface="Arial" panose="020B0604020202020204" pitchFamily="34" charset="0"/>
              <a:buChar char="•"/>
            </a:pPr>
            <a:r>
              <a:rPr lang="en-US" b="0" i="0" dirty="0">
                <a:solidFill>
                  <a:srgbClr val="232323"/>
                </a:solidFill>
                <a:effectLst/>
                <a:latin typeface="Noto Sans" panose="020B0502040504020204" pitchFamily="34" charset="0"/>
              </a:rPr>
              <a:t>individualized treatment plans including pharmacotherapy, case management, family intervention, and other community outreach services.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32323"/>
                </a:solidFill>
                <a:effectLst/>
                <a:latin typeface="Noto Sans" panose="020B0502040504020204" pitchFamily="34" charset="0"/>
              </a:rPr>
              <a:t>Antipsychotic medications are the first-line medication treatment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Glucose abnormalities, Prolactin elevation, QTc prolongation, hyperlipidemia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Weight gain, sedation, anticholinergic, Orthostatic hypotension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Tardive dyskinesia, dystonia, parkinsonism, </a:t>
            </a:r>
            <a:r>
              <a:rPr lang="en-US" b="0" i="0" dirty="0">
                <a:solidFill>
                  <a:srgbClr val="232323"/>
                </a:solidFill>
                <a:effectLst/>
                <a:latin typeface="Noto Sans" panose="020B0502040504020204" pitchFamily="34" charset="0"/>
              </a:rPr>
              <a:t>Akathisia</a:t>
            </a:r>
          </a:p>
          <a:p>
            <a:endParaRPr lang="en-US" b="0" i="0" dirty="0">
              <a:solidFill>
                <a:srgbClr val="000000"/>
              </a:solidFill>
              <a:effectLst/>
              <a:latin typeface="Times New Roman" panose="02020603050405020304" pitchFamily="18" charset="0"/>
            </a:endParaRPr>
          </a:p>
          <a:p>
            <a:endParaRPr lang="en-US" b="0" i="0" dirty="0">
              <a:solidFill>
                <a:srgbClr val="000000"/>
              </a:solidFill>
              <a:effectLst/>
              <a:latin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758948F-9EB9-574F-B59A-C072C4D56EEC}" type="slidenum">
              <a:rPr lang="en-US" smtClean="0"/>
              <a:t>20</a:t>
            </a:fld>
            <a:endParaRPr lang="en-US"/>
          </a:p>
        </p:txBody>
      </p:sp>
    </p:spTree>
    <p:extLst>
      <p:ext uri="{BB962C8B-B14F-4D97-AF65-F5344CB8AC3E}">
        <p14:creationId xmlns:p14="http://schemas.microsoft.com/office/powerpoint/2010/main" val="39368703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58948F-9EB9-574F-B59A-C072C4D56EEC}" type="slidenum">
              <a:rPr lang="en-US" smtClean="0"/>
              <a:t>21</a:t>
            </a:fld>
            <a:endParaRPr lang="en-US"/>
          </a:p>
        </p:txBody>
      </p:sp>
    </p:spTree>
    <p:extLst>
      <p:ext uri="{BB962C8B-B14F-4D97-AF65-F5344CB8AC3E}">
        <p14:creationId xmlns:p14="http://schemas.microsoft.com/office/powerpoint/2010/main" val="2046023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She is stable, with incredible self-awareness to behaviors, fixations, and mood.</a:t>
            </a:r>
          </a:p>
        </p:txBody>
      </p:sp>
      <p:sp>
        <p:nvSpPr>
          <p:cNvPr id="4" name="Slide Number Placeholder 3"/>
          <p:cNvSpPr>
            <a:spLocks noGrp="1"/>
          </p:cNvSpPr>
          <p:nvPr>
            <p:ph type="sldNum" sz="quarter" idx="5"/>
          </p:nvPr>
        </p:nvSpPr>
        <p:spPr/>
        <p:txBody>
          <a:bodyPr/>
          <a:lstStyle/>
          <a:p>
            <a:fld id="{1758948F-9EB9-574F-B59A-C072C4D56EEC}" type="slidenum">
              <a:rPr lang="en-US" smtClean="0"/>
              <a:t>3</a:t>
            </a:fld>
            <a:endParaRPr lang="en-US"/>
          </a:p>
        </p:txBody>
      </p:sp>
    </p:spTree>
    <p:extLst>
      <p:ext uri="{BB962C8B-B14F-4D97-AF65-F5344CB8AC3E}">
        <p14:creationId xmlns:p14="http://schemas.microsoft.com/office/powerpoint/2010/main" val="4265866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Times New Roman" panose="02020603050405020304" pitchFamily="18" charset="0"/>
              </a:rPr>
              <a:t>Schizophrenia is a disabling psychiatric condition impacting around 1% of people worldwide and ranking among the top 10 global disability causes.</a:t>
            </a:r>
            <a:endParaRPr lang="en-US" b="0" i="0" dirty="0">
              <a:solidFill>
                <a:srgbClr val="2F4A8B"/>
              </a:solidFill>
              <a:effectLst/>
              <a:latin typeface="Times New Roman" panose="02020603050405020304" pitchFamily="18" charset="0"/>
            </a:endParaRPr>
          </a:p>
          <a:p>
            <a:endParaRPr lang="en-US" b="0" i="0" dirty="0">
              <a:solidFill>
                <a:srgbClr val="2F4A8B"/>
              </a:solidFill>
              <a:effectLst/>
              <a:latin typeface="Times New Roman" panose="02020603050405020304" pitchFamily="18" charset="0"/>
            </a:endParaRPr>
          </a:p>
          <a:p>
            <a:r>
              <a:rPr lang="en-US" b="0" i="0" dirty="0">
                <a:solidFill>
                  <a:srgbClr val="000000"/>
                </a:solidFill>
                <a:effectLst/>
                <a:latin typeface="Times New Roman" panose="02020603050405020304" pitchFamily="18" charset="0"/>
              </a:rPr>
              <a:t>Schizophrenia is characterized by positive psychotic symptoms such as hallucinations, delusions, disorganized speech, and disorganized or catatonic behavior; negative symptoms such as reduced motivation and expressiveness; and cognitive impairments affecting executive function, memory, and mental processing speed.</a:t>
            </a:r>
          </a:p>
          <a:p>
            <a:endParaRPr lang="en-US" b="0" i="0" dirty="0">
              <a:solidFill>
                <a:srgbClr val="000000"/>
              </a:solidFill>
              <a:effectLst/>
              <a:latin typeface="Times New Roman" panose="02020603050405020304" pitchFamily="18" charset="0"/>
            </a:endParaRPr>
          </a:p>
          <a:p>
            <a:r>
              <a:rPr lang="en-US" b="0" i="0" dirty="0">
                <a:solidFill>
                  <a:srgbClr val="000000"/>
                </a:solidFill>
                <a:effectLst/>
                <a:latin typeface="Times New Roman" panose="02020603050405020304" pitchFamily="18" charset="0"/>
              </a:rPr>
              <a:t>Negative symptoms: </a:t>
            </a:r>
            <a:r>
              <a:rPr lang="en-US" b="0" i="0" dirty="0">
                <a:solidFill>
                  <a:srgbClr val="232323"/>
                </a:solidFill>
                <a:effectLst/>
                <a:latin typeface="Noto Sans" panose="020B0502040504020204" pitchFamily="34" charset="0"/>
              </a:rPr>
              <a:t>are conceptualized as an absence or diminution of normal processes. Usually one of the first manifestations of schizophrenia; up to 70 percent of patients experience negative symptoms prior to their first positive symptom. </a:t>
            </a:r>
          </a:p>
          <a:p>
            <a:endParaRPr lang="en-US" b="0" i="0" dirty="0">
              <a:solidFill>
                <a:srgbClr val="232323"/>
              </a:solidFill>
              <a:effectLst/>
              <a:latin typeface="Noto Sans" panose="020B0502040504020204" pitchFamily="34" charset="0"/>
            </a:endParaRPr>
          </a:p>
          <a:p>
            <a:r>
              <a:rPr lang="en-US" b="0" i="0" dirty="0">
                <a:solidFill>
                  <a:srgbClr val="232323"/>
                </a:solidFill>
                <a:effectLst/>
                <a:latin typeface="Noto Sans" panose="020B0502040504020204" pitchFamily="34" charset="0"/>
              </a:rPr>
              <a:t>Positive symptoms: includes the reality distortion symptoms of hallucinations and delusions, as well as disorganized thoughts and behavior</a:t>
            </a:r>
            <a:endParaRPr lang="en-US" b="0" i="0" dirty="0">
              <a:solidFill>
                <a:srgbClr val="2F4A8B"/>
              </a:solidFill>
              <a:effectLst/>
              <a:latin typeface="Times New Roman" panose="02020603050405020304" pitchFamily="18" charset="0"/>
            </a:endParaRPr>
          </a:p>
          <a:p>
            <a:endParaRPr lang="en-US" b="0" i="0" dirty="0">
              <a:solidFill>
                <a:srgbClr val="2F4A8B"/>
              </a:solidFill>
              <a:effectLst/>
              <a:latin typeface="Times New Roman" panose="02020603050405020304" pitchFamily="18" charset="0"/>
            </a:endParaRPr>
          </a:p>
          <a:p>
            <a:r>
              <a:rPr lang="en-US" b="0" i="0" dirty="0">
                <a:solidFill>
                  <a:srgbClr val="000000"/>
                </a:solidFill>
                <a:effectLst/>
                <a:latin typeface="Times New Roman" panose="02020603050405020304" pitchFamily="18" charset="0"/>
              </a:rPr>
              <a:t>The effect of schizophrenia on daily life varies greatly, with many individuals facing significant disability and incomplete recovery.</a:t>
            </a:r>
            <a:endParaRPr lang="en-US" dirty="0"/>
          </a:p>
        </p:txBody>
      </p:sp>
      <p:sp>
        <p:nvSpPr>
          <p:cNvPr id="4" name="Slide Number Placeholder 3"/>
          <p:cNvSpPr>
            <a:spLocks noGrp="1"/>
          </p:cNvSpPr>
          <p:nvPr>
            <p:ph type="sldNum" sz="quarter" idx="5"/>
          </p:nvPr>
        </p:nvSpPr>
        <p:spPr/>
        <p:txBody>
          <a:bodyPr/>
          <a:lstStyle/>
          <a:p>
            <a:fld id="{1758948F-9EB9-574F-B59A-C072C4D56EEC}" type="slidenum">
              <a:rPr lang="en-US" smtClean="0"/>
              <a:t>4</a:t>
            </a:fld>
            <a:endParaRPr lang="en-US"/>
          </a:p>
        </p:txBody>
      </p:sp>
    </p:spTree>
    <p:extLst>
      <p:ext uri="{BB962C8B-B14F-4D97-AF65-F5344CB8AC3E}">
        <p14:creationId xmlns:p14="http://schemas.microsoft.com/office/powerpoint/2010/main" val="39841225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32323"/>
                </a:solidFill>
                <a:effectLst/>
                <a:latin typeface="Noto Sans" panose="020B0502040504020204" pitchFamily="34" charset="0"/>
              </a:rPr>
              <a:t>Mood and anxiety symptoms are common in schizophrenia; mood and anxiety disorders appear to occur at a higher rate than in the general population. </a:t>
            </a:r>
          </a:p>
          <a:p>
            <a:endParaRPr lang="en-US" b="0" i="0" dirty="0">
              <a:solidFill>
                <a:srgbClr val="232323"/>
              </a:solidFill>
              <a:effectLst/>
              <a:latin typeface="Noto Sans" panose="020B0502040504020204" pitchFamily="34" charset="0"/>
            </a:endParaRPr>
          </a:p>
          <a:p>
            <a:r>
              <a:rPr lang="en-US" b="0" i="0" dirty="0">
                <a:solidFill>
                  <a:srgbClr val="232323"/>
                </a:solidFill>
                <a:effectLst/>
                <a:latin typeface="Noto Sans" panose="020B0502040504020204" pitchFamily="34" charset="0"/>
              </a:rPr>
              <a:t>Demonstrate a lack of awareness of their illness. This can result in difficulties forming a therapeutic alliance with clinicians and in adhering to prescribed treatment.</a:t>
            </a:r>
          </a:p>
          <a:p>
            <a:pPr marL="171450" indent="-171450">
              <a:buFont typeface="Arial" panose="020B0604020202020204" pitchFamily="34" charset="0"/>
              <a:buChar char="•"/>
            </a:pPr>
            <a:r>
              <a:rPr lang="en-US" b="0" i="0" dirty="0">
                <a:solidFill>
                  <a:srgbClr val="232323"/>
                </a:solidFill>
                <a:effectLst/>
                <a:latin typeface="Noto Sans" panose="020B0502040504020204" pitchFamily="34" charset="0"/>
              </a:rPr>
              <a:t>In the course of assessment and ongoing clinical care, we are an important source of compassion and </a:t>
            </a:r>
            <a:r>
              <a:rPr lang="en-US" b="1" i="0" dirty="0">
                <a:solidFill>
                  <a:srgbClr val="232323"/>
                </a:solidFill>
                <a:effectLst/>
                <a:latin typeface="Noto Sans" panose="020B0502040504020204" pitchFamily="34" charset="0"/>
              </a:rPr>
              <a:t>education</a:t>
            </a:r>
            <a:r>
              <a:rPr lang="en-US" b="0" i="0" dirty="0">
                <a:solidFill>
                  <a:srgbClr val="232323"/>
                </a:solidFill>
                <a:effectLst/>
                <a:latin typeface="Noto Sans" panose="020B0502040504020204" pitchFamily="34" charset="0"/>
              </a:rPr>
              <a:t> for the patient and family. Along with treatment for symptoms and medication side effects, the patient may need help </a:t>
            </a:r>
            <a:r>
              <a:rPr lang="en-US" b="1" i="0" dirty="0">
                <a:solidFill>
                  <a:srgbClr val="232323"/>
                </a:solidFill>
                <a:effectLst/>
                <a:latin typeface="Noto Sans" panose="020B0502040504020204" pitchFamily="34" charset="0"/>
              </a:rPr>
              <a:t>coping</a:t>
            </a:r>
            <a:r>
              <a:rPr lang="en-US" b="0" i="0" dirty="0">
                <a:solidFill>
                  <a:srgbClr val="232323"/>
                </a:solidFill>
                <a:effectLst/>
                <a:latin typeface="Noto Sans" panose="020B0502040504020204" pitchFamily="34" charset="0"/>
              </a:rPr>
              <a:t> with disabilities, associated losses, and the stigma associated with the diagnosis of schizophrenia. The experience of </a:t>
            </a:r>
            <a:r>
              <a:rPr lang="en-US" b="1" i="0" dirty="0">
                <a:solidFill>
                  <a:srgbClr val="232323"/>
                </a:solidFill>
                <a:effectLst/>
                <a:latin typeface="Noto Sans" panose="020B0502040504020204" pitchFamily="34" charset="0"/>
              </a:rPr>
              <a:t>stigmatizing</a:t>
            </a:r>
            <a:r>
              <a:rPr lang="en-US" b="0" i="0" dirty="0">
                <a:solidFill>
                  <a:srgbClr val="232323"/>
                </a:solidFill>
                <a:effectLst/>
                <a:latin typeface="Noto Sans" panose="020B0502040504020204" pitchFamily="34" charset="0"/>
              </a:rPr>
              <a:t> attitudes towards people with schizophrenia is common and may be internalized, leading to </a:t>
            </a:r>
            <a:r>
              <a:rPr lang="en-US" b="1" i="0" dirty="0">
                <a:solidFill>
                  <a:srgbClr val="232323"/>
                </a:solidFill>
                <a:effectLst/>
                <a:latin typeface="Noto Sans" panose="020B0502040504020204" pitchFamily="34" charset="0"/>
              </a:rPr>
              <a:t>"self-stigma</a:t>
            </a:r>
            <a:r>
              <a:rPr lang="en-US" b="0" i="0" dirty="0">
                <a:solidFill>
                  <a:srgbClr val="232323"/>
                </a:solidFill>
                <a:effectLst/>
                <a:latin typeface="Noto Sans" panose="020B0502040504020204" pitchFamily="34" charset="0"/>
              </a:rPr>
              <a:t>". Internalized stigma can be as damaging as the direct effects of the illness. </a:t>
            </a:r>
          </a:p>
          <a:p>
            <a:pPr marL="0" indent="0">
              <a:buFont typeface="Arial" panose="020B0604020202020204" pitchFamily="34" charset="0"/>
              <a:buNone/>
            </a:pPr>
            <a:endParaRPr lang="en-US" b="0" i="0" dirty="0">
              <a:solidFill>
                <a:srgbClr val="232323"/>
              </a:solidFill>
              <a:effectLst/>
              <a:latin typeface="Noto Sans" panose="020B0502040504020204" pitchFamily="34" charset="0"/>
            </a:endParaRPr>
          </a:p>
          <a:p>
            <a:pPr marL="0" indent="0">
              <a:buFont typeface="Arial" panose="020B0604020202020204" pitchFamily="34" charset="0"/>
              <a:buNone/>
            </a:pPr>
            <a:r>
              <a:rPr lang="en-US" b="0" i="0" dirty="0">
                <a:solidFill>
                  <a:srgbClr val="232323"/>
                </a:solidFill>
                <a:effectLst/>
                <a:latin typeface="Noto Sans" panose="020B0502040504020204" pitchFamily="34" charset="0"/>
              </a:rPr>
              <a:t>At increased risk of developing several co-occurring medical conditions. In other studies, schizophrenia has been prominently associated with greater rates of cardiovascular disease, dyslipidemia, dementia, and type 2 diabetes compared with the general population, with a resulting decrease in average lifespan of up to 20 years</a:t>
            </a:r>
          </a:p>
        </p:txBody>
      </p:sp>
      <p:sp>
        <p:nvSpPr>
          <p:cNvPr id="4" name="Slide Number Placeholder 3"/>
          <p:cNvSpPr>
            <a:spLocks noGrp="1"/>
          </p:cNvSpPr>
          <p:nvPr>
            <p:ph type="sldNum" sz="quarter" idx="5"/>
          </p:nvPr>
        </p:nvSpPr>
        <p:spPr/>
        <p:txBody>
          <a:bodyPr/>
          <a:lstStyle/>
          <a:p>
            <a:fld id="{1758948F-9EB9-574F-B59A-C072C4D56EEC}" type="slidenum">
              <a:rPr lang="en-US" smtClean="0"/>
              <a:t>6</a:t>
            </a:fld>
            <a:endParaRPr lang="en-US"/>
          </a:p>
        </p:txBody>
      </p:sp>
    </p:spTree>
    <p:extLst>
      <p:ext uri="{BB962C8B-B14F-4D97-AF65-F5344CB8AC3E}">
        <p14:creationId xmlns:p14="http://schemas.microsoft.com/office/powerpoint/2010/main" val="9468665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dirty="0">
                <a:solidFill>
                  <a:srgbClr val="000000"/>
                </a:solidFill>
                <a:effectLst/>
                <a:latin typeface="Times New Roman" panose="02020603050405020304" pitchFamily="18" charset="0"/>
              </a:rPr>
              <a:t>The clinical diagnosis of schizophrenia is made after obtaining a detailed psychiatric history and mental status examination and after ruling out other psychiatric and medical causes of psychosis. Risk factors include birthing complications, the season of birth, severe maternal malnutrition, maternal influenza during pregnancy, family history, childhood trauma, social isolation, cannabis use, minority ethnicity, and urbanization.</a:t>
            </a:r>
          </a:p>
          <a:p>
            <a:pPr marL="171450" indent="-171450" algn="l">
              <a:buFont typeface="Arial" panose="020B0604020202020204" pitchFamily="34" charset="0"/>
              <a:buChar char="•"/>
            </a:pPr>
            <a:endParaRPr lang="en-US" b="0" i="0" dirty="0">
              <a:solidFill>
                <a:srgbClr val="232323"/>
              </a:solidFill>
              <a:effectLst/>
              <a:latin typeface="Noto Sans" panose="020B0502040504020204" pitchFamily="34" charset="0"/>
            </a:endParaRPr>
          </a:p>
          <a:p>
            <a:pPr marL="171450" indent="-171450" algn="l">
              <a:buFont typeface="Arial" panose="020B0604020202020204" pitchFamily="34" charset="0"/>
              <a:buChar char="•"/>
            </a:pPr>
            <a:r>
              <a:rPr lang="en-US" b="0" i="0" dirty="0">
                <a:solidFill>
                  <a:srgbClr val="232323"/>
                </a:solidFill>
                <a:effectLst/>
                <a:latin typeface="Noto Sans" panose="020B0502040504020204" pitchFamily="34" charset="0"/>
              </a:rPr>
              <a:t>Onset – Abrupt versus insidious</a:t>
            </a:r>
          </a:p>
          <a:p>
            <a:pPr marL="171450" indent="-171450" algn="l">
              <a:buFont typeface="Arial" panose="020B0604020202020204" pitchFamily="34" charset="0"/>
              <a:buChar char="•"/>
            </a:pPr>
            <a:r>
              <a:rPr lang="en-US" b="0" i="0" dirty="0">
                <a:solidFill>
                  <a:srgbClr val="232323"/>
                </a:solidFill>
                <a:effectLst/>
                <a:latin typeface="Noto Sans" panose="020B0502040504020204" pitchFamily="34" charset="0"/>
              </a:rPr>
              <a:t>Symptom presentation – Continuous versus intermittent</a:t>
            </a:r>
          </a:p>
          <a:p>
            <a:pPr marL="171450" indent="-171450" algn="l">
              <a:buFont typeface="Arial" panose="020B0604020202020204" pitchFamily="34" charset="0"/>
              <a:buChar char="•"/>
            </a:pPr>
            <a:r>
              <a:rPr lang="en-US" b="0" i="0" dirty="0">
                <a:solidFill>
                  <a:srgbClr val="232323"/>
                </a:solidFill>
                <a:effectLst/>
                <a:latin typeface="Noto Sans" panose="020B0502040504020204" pitchFamily="34" charset="0"/>
              </a:rPr>
              <a:t>Outcome – Poor versus nonpoor</a:t>
            </a:r>
          </a:p>
          <a:p>
            <a:r>
              <a:rPr lang="en-US" dirty="0"/>
              <a:t>Most have </a:t>
            </a:r>
            <a:r>
              <a:rPr lang="en-US" b="0" i="0" dirty="0">
                <a:solidFill>
                  <a:srgbClr val="232323"/>
                </a:solidFill>
                <a:effectLst/>
                <a:latin typeface="Noto Sans" panose="020B0502040504020204" pitchFamily="34" charset="0"/>
              </a:rPr>
              <a:t>acute onset, intermittent symptoms, and later had no or only mild symptoms.</a:t>
            </a:r>
          </a:p>
          <a:p>
            <a:endParaRPr lang="en-US" b="0" i="0" dirty="0">
              <a:solidFill>
                <a:srgbClr val="232323"/>
              </a:solidFill>
              <a:effectLst/>
              <a:latin typeface="Noto Sans" panose="020B0502040504020204" pitchFamily="34" charset="0"/>
            </a:endParaRPr>
          </a:p>
          <a:p>
            <a:r>
              <a:rPr lang="en-US" dirty="0"/>
              <a:t>Timing: Late adolescence, early adulthood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Factors - </a:t>
            </a:r>
            <a:r>
              <a:rPr lang="en-US" dirty="0">
                <a:solidFill>
                  <a:srgbClr val="000000"/>
                </a:solidFill>
              </a:rPr>
              <a:t>G</a:t>
            </a:r>
            <a:r>
              <a:rPr lang="en-US" b="0" i="0" dirty="0">
                <a:solidFill>
                  <a:srgbClr val="000000"/>
                </a:solidFill>
                <a:effectLst/>
              </a:rPr>
              <a:t>enetic, environmental, &amp; neurobiological </a:t>
            </a:r>
          </a:p>
          <a:p>
            <a:r>
              <a:rPr lang="en-US" b="0" i="0" dirty="0">
                <a:solidFill>
                  <a:srgbClr val="000000"/>
                </a:solidFill>
                <a:effectLst/>
                <a:latin typeface="Times New Roman" panose="02020603050405020304" pitchFamily="18" charset="0"/>
              </a:rPr>
              <a:t>Genetic</a:t>
            </a:r>
          </a:p>
          <a:p>
            <a:pPr marL="171450" indent="-171450">
              <a:buFont typeface="Arial" panose="020B0604020202020204" pitchFamily="34" charset="0"/>
              <a:buChar char="•"/>
            </a:pPr>
            <a:r>
              <a:rPr lang="en-US" b="0" i="0" dirty="0">
                <a:solidFill>
                  <a:srgbClr val="000000"/>
                </a:solidFill>
                <a:effectLst/>
                <a:latin typeface="Times New Roman" panose="02020603050405020304" pitchFamily="18" charset="0"/>
              </a:rPr>
              <a:t>chromosome 22q11.2 deletion, which increases lifetime risk 25-fold.</a:t>
            </a:r>
            <a:endParaRPr lang="en-US" b="0" i="0" dirty="0">
              <a:solidFill>
                <a:srgbClr val="232323"/>
              </a:solidFill>
              <a:effectLst/>
              <a:latin typeface="Noto Sans" panose="020B0502040504020204" pitchFamily="34" charset="0"/>
            </a:endParaRPr>
          </a:p>
          <a:p>
            <a:endParaRPr lang="en-US" b="0" i="0" dirty="0">
              <a:solidFill>
                <a:srgbClr val="000000"/>
              </a:solidFill>
              <a:effectLst/>
              <a:latin typeface="Times New Roman" panose="02020603050405020304" pitchFamily="18" charset="0"/>
            </a:endParaRPr>
          </a:p>
          <a:p>
            <a:r>
              <a:rPr lang="en-US" b="0" i="0" dirty="0">
                <a:solidFill>
                  <a:srgbClr val="000000"/>
                </a:solidFill>
                <a:effectLst/>
                <a:latin typeface="Times New Roman" panose="02020603050405020304" pitchFamily="18" charset="0"/>
              </a:rPr>
              <a:t>Substance Use: For example: Use of cannabis is known to induce temporary psychotic effects. THC may exacerbate preexisting psychotic conditions and is a risk factor for schizophrenia. Studies indicate a heightened schizophrenia risk among young cannabis users and heavy cannabis users, with the risk seeming dose-dependent and more pronounced in those who begin using at an earlier age or consume more potent strains.</a:t>
            </a:r>
            <a:r>
              <a:rPr lang="en-US" b="0" i="0" dirty="0">
                <a:solidFill>
                  <a:srgbClr val="2F4A8B"/>
                </a:solidFill>
                <a:effectLst/>
                <a:latin typeface="Times New Roman" panose="02020603050405020304" pitchFamily="18" charset="0"/>
              </a:rPr>
              <a:t> </a:t>
            </a:r>
            <a:r>
              <a:rPr lang="en-US" b="0" i="0" dirty="0">
                <a:solidFill>
                  <a:srgbClr val="000000"/>
                </a:solidFill>
                <a:effectLst/>
                <a:latin typeface="Times New Roman" panose="02020603050405020304" pitchFamily="18" charset="0"/>
              </a:rPr>
              <a:t>In one study, heavy cannabis users were at 6 times greater risk than nonusers of receiving a diagnosis of schizophrenia.</a:t>
            </a:r>
          </a:p>
          <a:p>
            <a:endParaRPr lang="en-US" b="0" i="0" dirty="0">
              <a:solidFill>
                <a:srgbClr val="000000"/>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Times New Roman" panose="02020603050405020304" pitchFamily="18" charset="0"/>
              </a:rPr>
              <a:t>Brain: exhibit both structural and functional brain abnormalities. Lateral ventricle enlargement by about 25%, coupled with an approximate 2% reduction in overall brain volume, primarily in the grey matter, is seen in schizophrenia.</a:t>
            </a:r>
            <a:r>
              <a:rPr lang="en-US" b="0" i="0" dirty="0">
                <a:solidFill>
                  <a:srgbClr val="2F4A8B"/>
                </a:solidFill>
                <a:effectLst/>
                <a:latin typeface="Times New Roman" panose="02020603050405020304" pitchFamily="18" charset="0"/>
              </a:rPr>
              <a:t> </a:t>
            </a:r>
            <a:r>
              <a:rPr lang="en-US" b="0" i="0" dirty="0">
                <a:solidFill>
                  <a:srgbClr val="000000"/>
                </a:solidFill>
                <a:effectLst/>
                <a:latin typeface="Times New Roman" panose="02020603050405020304" pitchFamily="18" charset="0"/>
              </a:rPr>
              <a:t>This decrease in grey matter is noted predominantly in the frontal and temporal lobes and the hippocampus. There is evidence of reduced activity in the dorsolateral prefrontal cortex both at rest and during executive tasks, along with increased activity in the medial frontal cortex.</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Times New Roman" panose="02020603050405020304" pitchFamily="18" charset="0"/>
              </a:rPr>
              <a:t>Men typically exhibit an earlier onset of the disease, poorer functioning before the illness becomes apparent, more pronounced negative symptoms, and a higher incidence of alcohol and substance use disorders.</a:t>
            </a:r>
          </a:p>
          <a:p>
            <a:endParaRPr lang="en-US" b="0" i="0" dirty="0">
              <a:solidFill>
                <a:srgbClr val="232323"/>
              </a:solidFill>
              <a:effectLst/>
              <a:latin typeface="Noto Sans" panose="020B0502040504020204" pitchFamily="34" charset="0"/>
            </a:endParaRPr>
          </a:p>
          <a:p>
            <a:endParaRPr lang="en-US" dirty="0"/>
          </a:p>
        </p:txBody>
      </p:sp>
      <p:sp>
        <p:nvSpPr>
          <p:cNvPr id="4" name="Slide Number Placeholder 3"/>
          <p:cNvSpPr>
            <a:spLocks noGrp="1"/>
          </p:cNvSpPr>
          <p:nvPr>
            <p:ph type="sldNum" sz="quarter" idx="5"/>
          </p:nvPr>
        </p:nvSpPr>
        <p:spPr/>
        <p:txBody>
          <a:bodyPr/>
          <a:lstStyle/>
          <a:p>
            <a:fld id="{1758948F-9EB9-574F-B59A-C072C4D56EEC}" type="slidenum">
              <a:rPr lang="en-US" smtClean="0"/>
              <a:t>7</a:t>
            </a:fld>
            <a:endParaRPr lang="en-US"/>
          </a:p>
        </p:txBody>
      </p:sp>
    </p:spTree>
    <p:extLst>
      <p:ext uri="{BB962C8B-B14F-4D97-AF65-F5344CB8AC3E}">
        <p14:creationId xmlns:p14="http://schemas.microsoft.com/office/powerpoint/2010/main" val="37903131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Times New Roman" panose="02020603050405020304" pitchFamily="18" charset="0"/>
              </a:rPr>
              <a:t>Schizophrenia lasts for at least 6 months and includes at least 1 month of active-phase symptoms.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758948F-9EB9-574F-B59A-C072C4D56EEC}" type="slidenum">
              <a:rPr lang="en-US" smtClean="0"/>
              <a:t>8</a:t>
            </a:fld>
            <a:endParaRPr lang="en-US"/>
          </a:p>
        </p:txBody>
      </p:sp>
    </p:spTree>
    <p:extLst>
      <p:ext uri="{BB962C8B-B14F-4D97-AF65-F5344CB8AC3E}">
        <p14:creationId xmlns:p14="http://schemas.microsoft.com/office/powerpoint/2010/main" val="41097914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model completely explains schizophrenia.</a:t>
            </a:r>
          </a:p>
          <a:p>
            <a:endParaRPr lang="en-US" b="0" i="0" dirty="0">
              <a:solidFill>
                <a:srgbClr val="000000"/>
              </a:solidFill>
              <a:effectLst/>
              <a:latin typeface="Times New Roman" panose="02020603050405020304" pitchFamily="18" charset="0"/>
            </a:endParaRPr>
          </a:p>
          <a:p>
            <a:r>
              <a:rPr lang="en-US" b="0" i="0" dirty="0">
                <a:solidFill>
                  <a:srgbClr val="000000"/>
                </a:solidFill>
                <a:effectLst/>
                <a:latin typeface="Times New Roman" panose="02020603050405020304" pitchFamily="18" charset="0"/>
              </a:rPr>
              <a:t>Neurotransmitter abnormalities with dopamine, serotonin, glutamate, and gamma-aminobutyric acid (GABA) all playing roles.</a:t>
            </a:r>
          </a:p>
          <a:p>
            <a:endParaRPr lang="en-US" b="0" i="0" dirty="0">
              <a:solidFill>
                <a:srgbClr val="000000"/>
              </a:solidFill>
              <a:effectLst/>
              <a:latin typeface="Times New Roman" panose="02020603050405020304" pitchFamily="18" charset="0"/>
            </a:endParaRPr>
          </a:p>
          <a:p>
            <a:r>
              <a:rPr lang="en-US" b="0" i="0" dirty="0">
                <a:solidFill>
                  <a:srgbClr val="000000"/>
                </a:solidFill>
                <a:effectLst/>
                <a:latin typeface="Times New Roman" panose="02020603050405020304" pitchFamily="18" charset="0"/>
              </a:rPr>
              <a:t>Four key dopamine pathways have been identified in the brain: mesolimbic, </a:t>
            </a:r>
            <a:r>
              <a:rPr lang="en-US" b="0" i="0" dirty="0" err="1">
                <a:solidFill>
                  <a:srgbClr val="000000"/>
                </a:solidFill>
                <a:effectLst/>
                <a:latin typeface="Times New Roman" panose="02020603050405020304" pitchFamily="18" charset="0"/>
              </a:rPr>
              <a:t>mesocortical</a:t>
            </a:r>
            <a:r>
              <a:rPr lang="en-US" b="0" i="0" dirty="0">
                <a:solidFill>
                  <a:srgbClr val="000000"/>
                </a:solidFill>
                <a:effectLst/>
                <a:latin typeface="Times New Roman" panose="02020603050405020304" pitchFamily="18" charset="0"/>
              </a:rPr>
              <a:t>, tuberoinfundibular, and nigrostriatal.</a:t>
            </a:r>
          </a:p>
          <a:p>
            <a:pPr marL="0" indent="0">
              <a:buFont typeface="Arial" panose="020B0604020202020204" pitchFamily="34" charset="0"/>
              <a:buNone/>
            </a:pPr>
            <a:endParaRPr lang="en-US" b="0" i="0" dirty="0">
              <a:solidFill>
                <a:srgbClr val="000000"/>
              </a:solidFill>
              <a:effectLst/>
              <a:latin typeface="Times New Roman" panose="02020603050405020304" pitchFamily="18" charset="0"/>
            </a:endParaRP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1758948F-9EB9-574F-B59A-C072C4D56EEC}" type="slidenum">
              <a:rPr lang="en-US" smtClean="0"/>
              <a:t>9</a:t>
            </a:fld>
            <a:endParaRPr lang="en-US"/>
          </a:p>
        </p:txBody>
      </p:sp>
    </p:spTree>
    <p:extLst>
      <p:ext uri="{BB962C8B-B14F-4D97-AF65-F5344CB8AC3E}">
        <p14:creationId xmlns:p14="http://schemas.microsoft.com/office/powerpoint/2010/main" val="42320123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sng" dirty="0">
                <a:solidFill>
                  <a:srgbClr val="FF0000"/>
                </a:solidFill>
                <a:effectLst/>
                <a:latin typeface="Times New Roman" panose="02020603050405020304" pitchFamily="18" charset="0"/>
              </a:rPr>
              <a:t>Excessive</a:t>
            </a:r>
            <a:r>
              <a:rPr lang="en-US" b="0" i="0" u="sng" dirty="0">
                <a:solidFill>
                  <a:srgbClr val="000000"/>
                </a:solidFill>
                <a:effectLst/>
                <a:latin typeface="Times New Roman" panose="02020603050405020304" pitchFamily="18" charset="0"/>
              </a:rPr>
              <a:t> dopamine activity or overactive in the mesolimbic pathway</a:t>
            </a:r>
            <a:r>
              <a:rPr lang="en-US" b="0" i="0" dirty="0">
                <a:solidFill>
                  <a:srgbClr val="000000"/>
                </a:solidFill>
                <a:effectLst/>
                <a:latin typeface="Times New Roman" panose="02020603050405020304" pitchFamily="18" charset="0"/>
              </a:rPr>
              <a:t>, which runs from the ventral tegmental area to the limbic regions, is thought to contribute to the </a:t>
            </a:r>
            <a:r>
              <a:rPr lang="en-US" b="1" i="0" dirty="0">
                <a:solidFill>
                  <a:srgbClr val="000000"/>
                </a:solidFill>
                <a:effectLst/>
                <a:latin typeface="Times New Roman" panose="02020603050405020304" pitchFamily="18" charset="0"/>
              </a:rPr>
              <a:t>positive symptoms </a:t>
            </a:r>
            <a:r>
              <a:rPr lang="en-US" b="0" i="0" dirty="0">
                <a:solidFill>
                  <a:srgbClr val="000000"/>
                </a:solidFill>
                <a:effectLst/>
                <a:latin typeface="Times New Roman" panose="02020603050405020304" pitchFamily="18" charset="0"/>
              </a:rPr>
              <a:t>of schizophrenia. </a:t>
            </a:r>
          </a:p>
          <a:p>
            <a:endParaRPr lang="en-US" dirty="0"/>
          </a:p>
          <a:p>
            <a:r>
              <a:rPr lang="en-US" dirty="0"/>
              <a:t>The VTA is Vere the Trouble Arises.</a:t>
            </a:r>
          </a:p>
          <a:p>
            <a:endParaRPr lang="en-US" dirty="0"/>
          </a:p>
          <a:p>
            <a:r>
              <a:rPr lang="en-US" dirty="0"/>
              <a:t>Antipsychotic medications decrease the dopamine activity. </a:t>
            </a:r>
          </a:p>
        </p:txBody>
      </p:sp>
      <p:sp>
        <p:nvSpPr>
          <p:cNvPr id="4" name="Slide Number Placeholder 3"/>
          <p:cNvSpPr>
            <a:spLocks noGrp="1"/>
          </p:cNvSpPr>
          <p:nvPr>
            <p:ph type="sldNum" sz="quarter" idx="5"/>
          </p:nvPr>
        </p:nvSpPr>
        <p:spPr/>
        <p:txBody>
          <a:bodyPr/>
          <a:lstStyle/>
          <a:p>
            <a:fld id="{1758948F-9EB9-574F-B59A-C072C4D56EEC}" type="slidenum">
              <a:rPr lang="en-US" smtClean="0"/>
              <a:t>10</a:t>
            </a:fld>
            <a:endParaRPr lang="en-US"/>
          </a:p>
        </p:txBody>
      </p:sp>
    </p:spTree>
    <p:extLst>
      <p:ext uri="{BB962C8B-B14F-4D97-AF65-F5344CB8AC3E}">
        <p14:creationId xmlns:p14="http://schemas.microsoft.com/office/powerpoint/2010/main" val="39712768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i="0" dirty="0">
                <a:solidFill>
                  <a:srgbClr val="000000"/>
                </a:solidFill>
                <a:effectLst/>
                <a:latin typeface="Times New Roman" panose="02020603050405020304" pitchFamily="18" charset="0"/>
              </a:rPr>
              <a:t>In Schizophrenia there is reduced</a:t>
            </a:r>
            <a:r>
              <a:rPr lang="en-US" b="0" i="0" dirty="0">
                <a:solidFill>
                  <a:srgbClr val="000000"/>
                </a:solidFill>
                <a:effectLst/>
                <a:latin typeface="Times New Roman" panose="02020603050405020304" pitchFamily="18" charset="0"/>
              </a:rPr>
              <a:t> dopamine levels in the </a:t>
            </a:r>
            <a:r>
              <a:rPr lang="en-US" b="0" i="0" u="sng" dirty="0" err="1">
                <a:solidFill>
                  <a:srgbClr val="000000"/>
                </a:solidFill>
                <a:effectLst/>
                <a:latin typeface="Times New Roman" panose="02020603050405020304" pitchFamily="18" charset="0"/>
              </a:rPr>
              <a:t>mesocortical</a:t>
            </a:r>
            <a:r>
              <a:rPr lang="en-US" b="0" i="0" u="sng" dirty="0">
                <a:solidFill>
                  <a:srgbClr val="000000"/>
                </a:solidFill>
                <a:effectLst/>
                <a:latin typeface="Times New Roman" panose="02020603050405020304" pitchFamily="18" charset="0"/>
              </a:rPr>
              <a:t> pathway</a:t>
            </a:r>
            <a:r>
              <a:rPr lang="en-US" b="0" i="0" dirty="0">
                <a:solidFill>
                  <a:srgbClr val="000000"/>
                </a:solidFill>
                <a:effectLst/>
                <a:latin typeface="Times New Roman" panose="02020603050405020304" pitchFamily="18" charset="0"/>
              </a:rPr>
              <a:t>, connecting the ventral tegmental area to the cortex, may increase the </a:t>
            </a:r>
            <a:r>
              <a:rPr lang="en-US" b="1" i="0" dirty="0">
                <a:solidFill>
                  <a:srgbClr val="000000"/>
                </a:solidFill>
                <a:effectLst/>
                <a:latin typeface="Times New Roman" panose="02020603050405020304" pitchFamily="18" charset="0"/>
              </a:rPr>
              <a:t>negative symptoms and cognitive deficits</a:t>
            </a:r>
            <a:r>
              <a:rPr lang="en-US" b="0" i="0" dirty="0">
                <a:solidFill>
                  <a:srgbClr val="000000"/>
                </a:solidFill>
                <a:effectLst/>
                <a:latin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1758948F-9EB9-574F-B59A-C072C4D56EEC}" type="slidenum">
              <a:rPr lang="en-US" smtClean="0"/>
              <a:t>11</a:t>
            </a:fld>
            <a:endParaRPr lang="en-US"/>
          </a:p>
        </p:txBody>
      </p:sp>
    </p:spTree>
    <p:extLst>
      <p:ext uri="{BB962C8B-B14F-4D97-AF65-F5344CB8AC3E}">
        <p14:creationId xmlns:p14="http://schemas.microsoft.com/office/powerpoint/2010/main" val="3733329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40A76-DCD8-FBD9-D8E2-480E79E871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2C452B5-43EB-6144-AA51-328076EB6B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AEDB873-B67B-E7AA-0FAA-844A25E9A46A}"/>
              </a:ext>
            </a:extLst>
          </p:cNvPr>
          <p:cNvSpPr>
            <a:spLocks noGrp="1"/>
          </p:cNvSpPr>
          <p:nvPr>
            <p:ph type="dt" sz="half" idx="10"/>
          </p:nvPr>
        </p:nvSpPr>
        <p:spPr/>
        <p:txBody>
          <a:bodyPr/>
          <a:lstStyle/>
          <a:p>
            <a:fld id="{463481BE-36D3-4B4F-8F5B-3FCA30181BCE}" type="datetimeFigureOut">
              <a:rPr lang="en-US" smtClean="0"/>
              <a:t>11/22/25</a:t>
            </a:fld>
            <a:endParaRPr lang="en-US"/>
          </a:p>
        </p:txBody>
      </p:sp>
      <p:sp>
        <p:nvSpPr>
          <p:cNvPr id="5" name="Footer Placeholder 4">
            <a:extLst>
              <a:ext uri="{FF2B5EF4-FFF2-40B4-BE49-F238E27FC236}">
                <a16:creationId xmlns:a16="http://schemas.microsoft.com/office/drawing/2014/main" id="{56DCACB4-835E-541E-6693-386B8FEE9F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B96B24-CD58-ECAD-7D23-EE129E619828}"/>
              </a:ext>
            </a:extLst>
          </p:cNvPr>
          <p:cNvSpPr>
            <a:spLocks noGrp="1"/>
          </p:cNvSpPr>
          <p:nvPr>
            <p:ph type="sldNum" sz="quarter" idx="12"/>
          </p:nvPr>
        </p:nvSpPr>
        <p:spPr/>
        <p:txBody>
          <a:bodyPr/>
          <a:lstStyle/>
          <a:p>
            <a:fld id="{ECAA5DC4-89A9-5B4E-BF6A-4D1CBBA85A49}" type="slidenum">
              <a:rPr lang="en-US" smtClean="0"/>
              <a:t>‹#›</a:t>
            </a:fld>
            <a:endParaRPr lang="en-US"/>
          </a:p>
        </p:txBody>
      </p:sp>
    </p:spTree>
    <p:extLst>
      <p:ext uri="{BB962C8B-B14F-4D97-AF65-F5344CB8AC3E}">
        <p14:creationId xmlns:p14="http://schemas.microsoft.com/office/powerpoint/2010/main" val="7800167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8687A-2AB2-C7CA-AD53-6AEA747E26D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C53228-9CD4-6DCC-E31E-EF70943E88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0A8F1B-5114-E9E9-A920-D50F02B3ADEB}"/>
              </a:ext>
            </a:extLst>
          </p:cNvPr>
          <p:cNvSpPr>
            <a:spLocks noGrp="1"/>
          </p:cNvSpPr>
          <p:nvPr>
            <p:ph type="dt" sz="half" idx="10"/>
          </p:nvPr>
        </p:nvSpPr>
        <p:spPr/>
        <p:txBody>
          <a:bodyPr/>
          <a:lstStyle/>
          <a:p>
            <a:fld id="{463481BE-36D3-4B4F-8F5B-3FCA30181BCE}" type="datetimeFigureOut">
              <a:rPr lang="en-US" smtClean="0"/>
              <a:t>11/22/25</a:t>
            </a:fld>
            <a:endParaRPr lang="en-US"/>
          </a:p>
        </p:txBody>
      </p:sp>
      <p:sp>
        <p:nvSpPr>
          <p:cNvPr id="5" name="Footer Placeholder 4">
            <a:extLst>
              <a:ext uri="{FF2B5EF4-FFF2-40B4-BE49-F238E27FC236}">
                <a16:creationId xmlns:a16="http://schemas.microsoft.com/office/drawing/2014/main" id="{589184C8-586E-AA1F-3E55-F7D750A6E1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89B28F-4B77-7FF2-E9F5-EA93A78F1CCD}"/>
              </a:ext>
            </a:extLst>
          </p:cNvPr>
          <p:cNvSpPr>
            <a:spLocks noGrp="1"/>
          </p:cNvSpPr>
          <p:nvPr>
            <p:ph type="sldNum" sz="quarter" idx="12"/>
          </p:nvPr>
        </p:nvSpPr>
        <p:spPr/>
        <p:txBody>
          <a:bodyPr/>
          <a:lstStyle/>
          <a:p>
            <a:fld id="{ECAA5DC4-89A9-5B4E-BF6A-4D1CBBA85A49}" type="slidenum">
              <a:rPr lang="en-US" smtClean="0"/>
              <a:t>‹#›</a:t>
            </a:fld>
            <a:endParaRPr lang="en-US"/>
          </a:p>
        </p:txBody>
      </p:sp>
    </p:spTree>
    <p:extLst>
      <p:ext uri="{BB962C8B-B14F-4D97-AF65-F5344CB8AC3E}">
        <p14:creationId xmlns:p14="http://schemas.microsoft.com/office/powerpoint/2010/main" val="1310936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80B35A-3E03-D6AD-5DF6-E867C5C44FD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79C48DC-9459-FCE5-BE36-75C2113EB23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C8C6C7-3945-2704-355E-D013C945E538}"/>
              </a:ext>
            </a:extLst>
          </p:cNvPr>
          <p:cNvSpPr>
            <a:spLocks noGrp="1"/>
          </p:cNvSpPr>
          <p:nvPr>
            <p:ph type="dt" sz="half" idx="10"/>
          </p:nvPr>
        </p:nvSpPr>
        <p:spPr/>
        <p:txBody>
          <a:bodyPr/>
          <a:lstStyle/>
          <a:p>
            <a:fld id="{463481BE-36D3-4B4F-8F5B-3FCA30181BCE}" type="datetimeFigureOut">
              <a:rPr lang="en-US" smtClean="0"/>
              <a:t>11/22/25</a:t>
            </a:fld>
            <a:endParaRPr lang="en-US"/>
          </a:p>
        </p:txBody>
      </p:sp>
      <p:sp>
        <p:nvSpPr>
          <p:cNvPr id="5" name="Footer Placeholder 4">
            <a:extLst>
              <a:ext uri="{FF2B5EF4-FFF2-40B4-BE49-F238E27FC236}">
                <a16:creationId xmlns:a16="http://schemas.microsoft.com/office/drawing/2014/main" id="{BD75EA6A-B254-F9E9-71BB-CA1039A21C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D18ACC-3B2E-6DAB-9C2B-7AF799928C21}"/>
              </a:ext>
            </a:extLst>
          </p:cNvPr>
          <p:cNvSpPr>
            <a:spLocks noGrp="1"/>
          </p:cNvSpPr>
          <p:nvPr>
            <p:ph type="sldNum" sz="quarter" idx="12"/>
          </p:nvPr>
        </p:nvSpPr>
        <p:spPr/>
        <p:txBody>
          <a:bodyPr/>
          <a:lstStyle/>
          <a:p>
            <a:fld id="{ECAA5DC4-89A9-5B4E-BF6A-4D1CBBA85A49}" type="slidenum">
              <a:rPr lang="en-US" smtClean="0"/>
              <a:t>‹#›</a:t>
            </a:fld>
            <a:endParaRPr lang="en-US"/>
          </a:p>
        </p:txBody>
      </p:sp>
    </p:spTree>
    <p:extLst>
      <p:ext uri="{BB962C8B-B14F-4D97-AF65-F5344CB8AC3E}">
        <p14:creationId xmlns:p14="http://schemas.microsoft.com/office/powerpoint/2010/main" val="99652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E8016-8C7B-746A-F352-FD88BD709B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43DF0A-18DD-6F23-5CE3-7C5CB73696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A32F06-798E-51F1-6A71-A47E1B219701}"/>
              </a:ext>
            </a:extLst>
          </p:cNvPr>
          <p:cNvSpPr>
            <a:spLocks noGrp="1"/>
          </p:cNvSpPr>
          <p:nvPr>
            <p:ph type="dt" sz="half" idx="10"/>
          </p:nvPr>
        </p:nvSpPr>
        <p:spPr/>
        <p:txBody>
          <a:bodyPr/>
          <a:lstStyle/>
          <a:p>
            <a:fld id="{463481BE-36D3-4B4F-8F5B-3FCA30181BCE}" type="datetimeFigureOut">
              <a:rPr lang="en-US" smtClean="0"/>
              <a:t>11/22/25</a:t>
            </a:fld>
            <a:endParaRPr lang="en-US"/>
          </a:p>
        </p:txBody>
      </p:sp>
      <p:sp>
        <p:nvSpPr>
          <p:cNvPr id="5" name="Footer Placeholder 4">
            <a:extLst>
              <a:ext uri="{FF2B5EF4-FFF2-40B4-BE49-F238E27FC236}">
                <a16:creationId xmlns:a16="http://schemas.microsoft.com/office/drawing/2014/main" id="{527DB185-FE27-4841-22AA-5FA7372FD0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06632B-E1A7-5EC0-0434-7A19CF596042}"/>
              </a:ext>
            </a:extLst>
          </p:cNvPr>
          <p:cNvSpPr>
            <a:spLocks noGrp="1"/>
          </p:cNvSpPr>
          <p:nvPr>
            <p:ph type="sldNum" sz="quarter" idx="12"/>
          </p:nvPr>
        </p:nvSpPr>
        <p:spPr/>
        <p:txBody>
          <a:bodyPr/>
          <a:lstStyle/>
          <a:p>
            <a:fld id="{ECAA5DC4-89A9-5B4E-BF6A-4D1CBBA85A49}" type="slidenum">
              <a:rPr lang="en-US" smtClean="0"/>
              <a:t>‹#›</a:t>
            </a:fld>
            <a:endParaRPr lang="en-US"/>
          </a:p>
        </p:txBody>
      </p:sp>
    </p:spTree>
    <p:extLst>
      <p:ext uri="{BB962C8B-B14F-4D97-AF65-F5344CB8AC3E}">
        <p14:creationId xmlns:p14="http://schemas.microsoft.com/office/powerpoint/2010/main" val="39119223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0D3D3-88FA-2E9D-098F-D40C813073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C0C845-8C50-08D6-45FD-9EE1BA9EB5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A821D3-7080-F5E7-8A84-B104B9A73046}"/>
              </a:ext>
            </a:extLst>
          </p:cNvPr>
          <p:cNvSpPr>
            <a:spLocks noGrp="1"/>
          </p:cNvSpPr>
          <p:nvPr>
            <p:ph type="dt" sz="half" idx="10"/>
          </p:nvPr>
        </p:nvSpPr>
        <p:spPr/>
        <p:txBody>
          <a:bodyPr/>
          <a:lstStyle/>
          <a:p>
            <a:fld id="{463481BE-36D3-4B4F-8F5B-3FCA30181BCE}" type="datetimeFigureOut">
              <a:rPr lang="en-US" smtClean="0"/>
              <a:t>11/22/25</a:t>
            </a:fld>
            <a:endParaRPr lang="en-US"/>
          </a:p>
        </p:txBody>
      </p:sp>
      <p:sp>
        <p:nvSpPr>
          <p:cNvPr id="5" name="Footer Placeholder 4">
            <a:extLst>
              <a:ext uri="{FF2B5EF4-FFF2-40B4-BE49-F238E27FC236}">
                <a16:creationId xmlns:a16="http://schemas.microsoft.com/office/drawing/2014/main" id="{199B63B6-34DB-AEA3-3579-AEE70CE0C0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F8FF50-FB85-0959-29A0-4CDA0C8F01AA}"/>
              </a:ext>
            </a:extLst>
          </p:cNvPr>
          <p:cNvSpPr>
            <a:spLocks noGrp="1"/>
          </p:cNvSpPr>
          <p:nvPr>
            <p:ph type="sldNum" sz="quarter" idx="12"/>
          </p:nvPr>
        </p:nvSpPr>
        <p:spPr/>
        <p:txBody>
          <a:bodyPr/>
          <a:lstStyle/>
          <a:p>
            <a:fld id="{ECAA5DC4-89A9-5B4E-BF6A-4D1CBBA85A49}" type="slidenum">
              <a:rPr lang="en-US" smtClean="0"/>
              <a:t>‹#›</a:t>
            </a:fld>
            <a:endParaRPr lang="en-US"/>
          </a:p>
        </p:txBody>
      </p:sp>
    </p:spTree>
    <p:extLst>
      <p:ext uri="{BB962C8B-B14F-4D97-AF65-F5344CB8AC3E}">
        <p14:creationId xmlns:p14="http://schemas.microsoft.com/office/powerpoint/2010/main" val="3651023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475BF-D488-07CA-053E-5FC37FD6B0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C4335B-04EA-1277-98B0-0A20513532D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FFBDD7-B361-D5D4-2850-375AF377900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9C3876-E64D-1513-C8A6-DCFD4CD0C88C}"/>
              </a:ext>
            </a:extLst>
          </p:cNvPr>
          <p:cNvSpPr>
            <a:spLocks noGrp="1"/>
          </p:cNvSpPr>
          <p:nvPr>
            <p:ph type="dt" sz="half" idx="10"/>
          </p:nvPr>
        </p:nvSpPr>
        <p:spPr/>
        <p:txBody>
          <a:bodyPr/>
          <a:lstStyle/>
          <a:p>
            <a:fld id="{463481BE-36D3-4B4F-8F5B-3FCA30181BCE}" type="datetimeFigureOut">
              <a:rPr lang="en-US" smtClean="0"/>
              <a:t>11/22/25</a:t>
            </a:fld>
            <a:endParaRPr lang="en-US"/>
          </a:p>
        </p:txBody>
      </p:sp>
      <p:sp>
        <p:nvSpPr>
          <p:cNvPr id="6" name="Footer Placeholder 5">
            <a:extLst>
              <a:ext uri="{FF2B5EF4-FFF2-40B4-BE49-F238E27FC236}">
                <a16:creationId xmlns:a16="http://schemas.microsoft.com/office/drawing/2014/main" id="{20D3FBF2-9B4C-69EF-9EF9-74A37DDE6B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9C7E5D-03D7-114E-60CD-87E33CF874C9}"/>
              </a:ext>
            </a:extLst>
          </p:cNvPr>
          <p:cNvSpPr>
            <a:spLocks noGrp="1"/>
          </p:cNvSpPr>
          <p:nvPr>
            <p:ph type="sldNum" sz="quarter" idx="12"/>
          </p:nvPr>
        </p:nvSpPr>
        <p:spPr/>
        <p:txBody>
          <a:bodyPr/>
          <a:lstStyle/>
          <a:p>
            <a:fld id="{ECAA5DC4-89A9-5B4E-BF6A-4D1CBBA85A49}" type="slidenum">
              <a:rPr lang="en-US" smtClean="0"/>
              <a:t>‹#›</a:t>
            </a:fld>
            <a:endParaRPr lang="en-US"/>
          </a:p>
        </p:txBody>
      </p:sp>
    </p:spTree>
    <p:extLst>
      <p:ext uri="{BB962C8B-B14F-4D97-AF65-F5344CB8AC3E}">
        <p14:creationId xmlns:p14="http://schemas.microsoft.com/office/powerpoint/2010/main" val="32949451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64B27-7821-E07E-E29F-55FCDDD175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B5C75D5-F4BA-D803-29CE-385C814BBA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79B3EC0-AB06-EB9B-7461-8B8656F156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88E124-3E8C-1985-7FB2-A04F3FC5B7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E87285-01AA-A24C-AB84-699F586D9B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0CC619E-B8BB-60EF-642D-0DBC8E0B0A12}"/>
              </a:ext>
            </a:extLst>
          </p:cNvPr>
          <p:cNvSpPr>
            <a:spLocks noGrp="1"/>
          </p:cNvSpPr>
          <p:nvPr>
            <p:ph type="dt" sz="half" idx="10"/>
          </p:nvPr>
        </p:nvSpPr>
        <p:spPr/>
        <p:txBody>
          <a:bodyPr/>
          <a:lstStyle/>
          <a:p>
            <a:fld id="{463481BE-36D3-4B4F-8F5B-3FCA30181BCE}" type="datetimeFigureOut">
              <a:rPr lang="en-US" smtClean="0"/>
              <a:t>11/22/25</a:t>
            </a:fld>
            <a:endParaRPr lang="en-US"/>
          </a:p>
        </p:txBody>
      </p:sp>
      <p:sp>
        <p:nvSpPr>
          <p:cNvPr id="8" name="Footer Placeholder 7">
            <a:extLst>
              <a:ext uri="{FF2B5EF4-FFF2-40B4-BE49-F238E27FC236}">
                <a16:creationId xmlns:a16="http://schemas.microsoft.com/office/drawing/2014/main" id="{E3487C01-E515-64A4-7C33-B8DC7FAD655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273FF88-8FB1-304A-8E23-86F0461055BA}"/>
              </a:ext>
            </a:extLst>
          </p:cNvPr>
          <p:cNvSpPr>
            <a:spLocks noGrp="1"/>
          </p:cNvSpPr>
          <p:nvPr>
            <p:ph type="sldNum" sz="quarter" idx="12"/>
          </p:nvPr>
        </p:nvSpPr>
        <p:spPr/>
        <p:txBody>
          <a:bodyPr/>
          <a:lstStyle/>
          <a:p>
            <a:fld id="{ECAA5DC4-89A9-5B4E-BF6A-4D1CBBA85A49}" type="slidenum">
              <a:rPr lang="en-US" smtClean="0"/>
              <a:t>‹#›</a:t>
            </a:fld>
            <a:endParaRPr lang="en-US"/>
          </a:p>
        </p:txBody>
      </p:sp>
    </p:spTree>
    <p:extLst>
      <p:ext uri="{BB962C8B-B14F-4D97-AF65-F5344CB8AC3E}">
        <p14:creationId xmlns:p14="http://schemas.microsoft.com/office/powerpoint/2010/main" val="909707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5D4FB-A04D-BAF2-EC73-5E09E05C9DA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B392884-6661-738F-B932-765197DE921F}"/>
              </a:ext>
            </a:extLst>
          </p:cNvPr>
          <p:cNvSpPr>
            <a:spLocks noGrp="1"/>
          </p:cNvSpPr>
          <p:nvPr>
            <p:ph type="dt" sz="half" idx="10"/>
          </p:nvPr>
        </p:nvSpPr>
        <p:spPr/>
        <p:txBody>
          <a:bodyPr/>
          <a:lstStyle/>
          <a:p>
            <a:fld id="{463481BE-36D3-4B4F-8F5B-3FCA30181BCE}" type="datetimeFigureOut">
              <a:rPr lang="en-US" smtClean="0"/>
              <a:t>11/22/25</a:t>
            </a:fld>
            <a:endParaRPr lang="en-US"/>
          </a:p>
        </p:txBody>
      </p:sp>
      <p:sp>
        <p:nvSpPr>
          <p:cNvPr id="4" name="Footer Placeholder 3">
            <a:extLst>
              <a:ext uri="{FF2B5EF4-FFF2-40B4-BE49-F238E27FC236}">
                <a16:creationId xmlns:a16="http://schemas.microsoft.com/office/drawing/2014/main" id="{5EA0B5DD-13E0-6F71-0DF3-BEF501A4FD9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8E2533D-9D9D-4C0D-F31B-4383289F7D18}"/>
              </a:ext>
            </a:extLst>
          </p:cNvPr>
          <p:cNvSpPr>
            <a:spLocks noGrp="1"/>
          </p:cNvSpPr>
          <p:nvPr>
            <p:ph type="sldNum" sz="quarter" idx="12"/>
          </p:nvPr>
        </p:nvSpPr>
        <p:spPr/>
        <p:txBody>
          <a:bodyPr/>
          <a:lstStyle/>
          <a:p>
            <a:fld id="{ECAA5DC4-89A9-5B4E-BF6A-4D1CBBA85A49}" type="slidenum">
              <a:rPr lang="en-US" smtClean="0"/>
              <a:t>‹#›</a:t>
            </a:fld>
            <a:endParaRPr lang="en-US"/>
          </a:p>
        </p:txBody>
      </p:sp>
    </p:spTree>
    <p:extLst>
      <p:ext uri="{BB962C8B-B14F-4D97-AF65-F5344CB8AC3E}">
        <p14:creationId xmlns:p14="http://schemas.microsoft.com/office/powerpoint/2010/main" val="3326874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467506-6865-59AE-FB0F-E41276AA152C}"/>
              </a:ext>
            </a:extLst>
          </p:cNvPr>
          <p:cNvSpPr>
            <a:spLocks noGrp="1"/>
          </p:cNvSpPr>
          <p:nvPr>
            <p:ph type="dt" sz="half" idx="10"/>
          </p:nvPr>
        </p:nvSpPr>
        <p:spPr/>
        <p:txBody>
          <a:bodyPr/>
          <a:lstStyle/>
          <a:p>
            <a:fld id="{463481BE-36D3-4B4F-8F5B-3FCA30181BCE}" type="datetimeFigureOut">
              <a:rPr lang="en-US" smtClean="0"/>
              <a:t>11/22/25</a:t>
            </a:fld>
            <a:endParaRPr lang="en-US"/>
          </a:p>
        </p:txBody>
      </p:sp>
      <p:sp>
        <p:nvSpPr>
          <p:cNvPr id="3" name="Footer Placeholder 2">
            <a:extLst>
              <a:ext uri="{FF2B5EF4-FFF2-40B4-BE49-F238E27FC236}">
                <a16:creationId xmlns:a16="http://schemas.microsoft.com/office/drawing/2014/main" id="{0902B7BB-81CE-F113-1DD7-6AF7ADCDB0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38E18A2-54C6-6334-01EE-B9AFD16CBCBA}"/>
              </a:ext>
            </a:extLst>
          </p:cNvPr>
          <p:cNvSpPr>
            <a:spLocks noGrp="1"/>
          </p:cNvSpPr>
          <p:nvPr>
            <p:ph type="sldNum" sz="quarter" idx="12"/>
          </p:nvPr>
        </p:nvSpPr>
        <p:spPr/>
        <p:txBody>
          <a:bodyPr/>
          <a:lstStyle/>
          <a:p>
            <a:fld id="{ECAA5DC4-89A9-5B4E-BF6A-4D1CBBA85A49}" type="slidenum">
              <a:rPr lang="en-US" smtClean="0"/>
              <a:t>‹#›</a:t>
            </a:fld>
            <a:endParaRPr lang="en-US"/>
          </a:p>
        </p:txBody>
      </p:sp>
    </p:spTree>
    <p:extLst>
      <p:ext uri="{BB962C8B-B14F-4D97-AF65-F5344CB8AC3E}">
        <p14:creationId xmlns:p14="http://schemas.microsoft.com/office/powerpoint/2010/main" val="23805409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F1782-B604-AB4E-645F-38F8E0A59D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E45CF1-7CDA-4D95-75FF-4C3FC3FFCF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F736189-D0ED-D18B-1D02-0B5C530DDA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406E24-F5B3-2287-2F8B-090B0BDF2F50}"/>
              </a:ext>
            </a:extLst>
          </p:cNvPr>
          <p:cNvSpPr>
            <a:spLocks noGrp="1"/>
          </p:cNvSpPr>
          <p:nvPr>
            <p:ph type="dt" sz="half" idx="10"/>
          </p:nvPr>
        </p:nvSpPr>
        <p:spPr/>
        <p:txBody>
          <a:bodyPr/>
          <a:lstStyle/>
          <a:p>
            <a:fld id="{463481BE-36D3-4B4F-8F5B-3FCA30181BCE}" type="datetimeFigureOut">
              <a:rPr lang="en-US" smtClean="0"/>
              <a:t>11/22/25</a:t>
            </a:fld>
            <a:endParaRPr lang="en-US"/>
          </a:p>
        </p:txBody>
      </p:sp>
      <p:sp>
        <p:nvSpPr>
          <p:cNvPr id="6" name="Footer Placeholder 5">
            <a:extLst>
              <a:ext uri="{FF2B5EF4-FFF2-40B4-BE49-F238E27FC236}">
                <a16:creationId xmlns:a16="http://schemas.microsoft.com/office/drawing/2014/main" id="{02F11A57-EC43-DCFE-9E86-4E9C499E77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E6C637-B66C-EE42-FC54-EB444C7AE6E0}"/>
              </a:ext>
            </a:extLst>
          </p:cNvPr>
          <p:cNvSpPr>
            <a:spLocks noGrp="1"/>
          </p:cNvSpPr>
          <p:nvPr>
            <p:ph type="sldNum" sz="quarter" idx="12"/>
          </p:nvPr>
        </p:nvSpPr>
        <p:spPr/>
        <p:txBody>
          <a:bodyPr/>
          <a:lstStyle/>
          <a:p>
            <a:fld id="{ECAA5DC4-89A9-5B4E-BF6A-4D1CBBA85A49}" type="slidenum">
              <a:rPr lang="en-US" smtClean="0"/>
              <a:t>‹#›</a:t>
            </a:fld>
            <a:endParaRPr lang="en-US"/>
          </a:p>
        </p:txBody>
      </p:sp>
    </p:spTree>
    <p:extLst>
      <p:ext uri="{BB962C8B-B14F-4D97-AF65-F5344CB8AC3E}">
        <p14:creationId xmlns:p14="http://schemas.microsoft.com/office/powerpoint/2010/main" val="39179410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B2607-4EFB-9DCD-B864-3803B6CAC3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73D6624-67B9-A9CD-3A37-8B7C80D871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99B0CC7-B2A4-D1E7-3181-AA30AE8D94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15BE8E-F9F6-5B76-4478-E89F03CB827C}"/>
              </a:ext>
            </a:extLst>
          </p:cNvPr>
          <p:cNvSpPr>
            <a:spLocks noGrp="1"/>
          </p:cNvSpPr>
          <p:nvPr>
            <p:ph type="dt" sz="half" idx="10"/>
          </p:nvPr>
        </p:nvSpPr>
        <p:spPr/>
        <p:txBody>
          <a:bodyPr/>
          <a:lstStyle/>
          <a:p>
            <a:fld id="{463481BE-36D3-4B4F-8F5B-3FCA30181BCE}" type="datetimeFigureOut">
              <a:rPr lang="en-US" smtClean="0"/>
              <a:t>11/22/25</a:t>
            </a:fld>
            <a:endParaRPr lang="en-US"/>
          </a:p>
        </p:txBody>
      </p:sp>
      <p:sp>
        <p:nvSpPr>
          <p:cNvPr id="6" name="Footer Placeholder 5">
            <a:extLst>
              <a:ext uri="{FF2B5EF4-FFF2-40B4-BE49-F238E27FC236}">
                <a16:creationId xmlns:a16="http://schemas.microsoft.com/office/drawing/2014/main" id="{F7D01287-14AD-8D51-3A8F-A97CFCE769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5AD007-2299-908B-067D-54F70503A0DB}"/>
              </a:ext>
            </a:extLst>
          </p:cNvPr>
          <p:cNvSpPr>
            <a:spLocks noGrp="1"/>
          </p:cNvSpPr>
          <p:nvPr>
            <p:ph type="sldNum" sz="quarter" idx="12"/>
          </p:nvPr>
        </p:nvSpPr>
        <p:spPr/>
        <p:txBody>
          <a:bodyPr/>
          <a:lstStyle/>
          <a:p>
            <a:fld id="{ECAA5DC4-89A9-5B4E-BF6A-4D1CBBA85A49}" type="slidenum">
              <a:rPr lang="en-US" smtClean="0"/>
              <a:t>‹#›</a:t>
            </a:fld>
            <a:endParaRPr lang="en-US"/>
          </a:p>
        </p:txBody>
      </p:sp>
    </p:spTree>
    <p:extLst>
      <p:ext uri="{BB962C8B-B14F-4D97-AF65-F5344CB8AC3E}">
        <p14:creationId xmlns:p14="http://schemas.microsoft.com/office/powerpoint/2010/main" val="34768023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97132F-6C00-89E6-9389-35BEFBF141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8B66F59-0A97-84C7-2EC7-1F2B0D3188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218BF6-8DDD-8F90-EB48-37306060E8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3481BE-36D3-4B4F-8F5B-3FCA30181BCE}" type="datetimeFigureOut">
              <a:rPr lang="en-US" smtClean="0"/>
              <a:t>11/22/25</a:t>
            </a:fld>
            <a:endParaRPr lang="en-US"/>
          </a:p>
        </p:txBody>
      </p:sp>
      <p:sp>
        <p:nvSpPr>
          <p:cNvPr id="5" name="Footer Placeholder 4">
            <a:extLst>
              <a:ext uri="{FF2B5EF4-FFF2-40B4-BE49-F238E27FC236}">
                <a16:creationId xmlns:a16="http://schemas.microsoft.com/office/drawing/2014/main" id="{1F374939-B121-6E60-E92A-4A4D42418F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155DC12-26DC-868B-96B0-DA2FA1978F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AA5DC4-89A9-5B4E-BF6A-4D1CBBA85A49}" type="slidenum">
              <a:rPr lang="en-US" smtClean="0"/>
              <a:t>‹#›</a:t>
            </a:fld>
            <a:endParaRPr lang="en-US"/>
          </a:p>
        </p:txBody>
      </p:sp>
    </p:spTree>
    <p:extLst>
      <p:ext uri="{BB962C8B-B14F-4D97-AF65-F5344CB8AC3E}">
        <p14:creationId xmlns:p14="http://schemas.microsoft.com/office/powerpoint/2010/main" val="1651538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14.png"/></Relationships>
</file>

<file path=ppt/slides/_rels/slide21.xml.rels><?xml version="1.0" encoding="UTF-8" standalone="yes"?>
<Relationships xmlns="http://schemas.openxmlformats.org/package/2006/relationships"><Relationship Id="rId8" Type="http://schemas.openxmlformats.org/officeDocument/2006/relationships/hyperlink" Target="https://www-uptodate-com.ezproxy.umary.edu/contents/schizophrenia-in-adults-maintenance-therapy-and-side-effect-management?search=schizophrenia&amp;source=search_result&amp;selectedTitle=2~150&amp;usage_type=default&amp;display_rank=2" TargetMode="External"/><Relationship Id="rId3" Type="http://schemas.openxmlformats.org/officeDocument/2006/relationships/hyperlink" Target="https://www-uptodate-com.ezproxy.umary.edu/contents/schizophrenia-in-adults-psychosocial-management?search=schizophrenia&amp;source=search_result&amp;selectedTitle=8~150&amp;usage_type=default&amp;display_rank=8" TargetMode="External"/><Relationship Id="rId7" Type="http://schemas.openxmlformats.org/officeDocument/2006/relationships/hyperlink" Target="https://www.ncbi.nlm.nih.gov/books/NBK539864/"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www-uptodate-com.ezproxy.umary.edu/contents/schizophrenia-in-adults-clinical-features-assessment-and-diagnosis?search=schizophrenia&amp;source=search_result&amp;selectedTitle=1~150&amp;usage_type=default&amp;display_rank=1" TargetMode="External"/><Relationship Id="rId5" Type="http://schemas.openxmlformats.org/officeDocument/2006/relationships/hyperlink" Target="https://www.youtube.com/watch?v=wCtC3LN2Vfc" TargetMode="External"/><Relationship Id="rId4" Type="http://schemas.openxmlformats.org/officeDocument/2006/relationships/hyperlink" Target="https://mrsharrispsychology.school.blog/classification-of-schizophrenia/" TargetMode="External"/><Relationship Id="rId9" Type="http://schemas.openxmlformats.org/officeDocument/2006/relationships/hyperlink" Target="https://tcfxmed.com/the-five-pillars-of-health-the-cornerstone-of-functional-medicine/"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rawpixel.com/image/457606/free-illustration-image-question-ask-asking" TargetMode="External"/><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3D art of a person">
            <a:extLst>
              <a:ext uri="{FF2B5EF4-FFF2-40B4-BE49-F238E27FC236}">
                <a16:creationId xmlns:a16="http://schemas.microsoft.com/office/drawing/2014/main" id="{CB729660-68AE-5843-AD46-83CCB5EC4888}"/>
              </a:ext>
            </a:extLst>
          </p:cNvPr>
          <p:cNvPicPr>
            <a:picLocks noChangeAspect="1"/>
          </p:cNvPicPr>
          <p:nvPr/>
        </p:nvPicPr>
        <p:blipFill>
          <a:blip r:embed="rId3"/>
          <a:srcRect t="17606" b="26144"/>
          <a:stretch>
            <a:fillRect/>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EACDBB-EE84-1003-E9BB-5B5946F03CEC}"/>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a:solidFill>
                  <a:srgbClr val="FFFFFF"/>
                </a:solidFill>
              </a:rPr>
              <a:t>Schizophrenia</a:t>
            </a:r>
          </a:p>
        </p:txBody>
      </p:sp>
      <p:sp>
        <p:nvSpPr>
          <p:cNvPr id="3" name="Subtitle 2">
            <a:extLst>
              <a:ext uri="{FF2B5EF4-FFF2-40B4-BE49-F238E27FC236}">
                <a16:creationId xmlns:a16="http://schemas.microsoft.com/office/drawing/2014/main" id="{392699BC-28E1-6942-704A-678C9F107645}"/>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US">
                <a:solidFill>
                  <a:srgbClr val="FFFFFF"/>
                </a:solidFill>
              </a:rPr>
              <a:t>By: Tina Hoff</a:t>
            </a:r>
          </a:p>
          <a:p>
            <a:r>
              <a:rPr lang="en-US">
                <a:solidFill>
                  <a:srgbClr val="FFFFFF"/>
                </a:solidFill>
              </a:rPr>
              <a:t>NUR 869: Special Populations</a:t>
            </a:r>
          </a:p>
        </p:txBody>
      </p:sp>
    </p:spTree>
    <p:extLst>
      <p:ext uri="{BB962C8B-B14F-4D97-AF65-F5344CB8AC3E}">
        <p14:creationId xmlns:p14="http://schemas.microsoft.com/office/powerpoint/2010/main" val="3843255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par>
                          <p:cTn id="8" fill="hold">
                            <p:stCondLst>
                              <p:cond delay="188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400"/>
                                        <p:tgtEl>
                                          <p:spTgt spid="3">
                                            <p:txEl>
                                              <p:pRg st="0" end="0"/>
                                            </p:txEl>
                                          </p:spTgt>
                                        </p:tgtEl>
                                      </p:cBhvr>
                                    </p:animEffect>
                                  </p:childTnLst>
                                </p:cTn>
                              </p:par>
                              <p:par>
                                <p:cTn id="12" presetID="10" presetClass="entr" presetSubtype="0" fill="hold" grpId="0" nodeType="withEffect">
                                  <p:stCondLst>
                                    <p:cond delay="0"/>
                                  </p:stCondLst>
                                  <p:iterate type="lt">
                                    <p:tmPct val="10000"/>
                                  </p:iterate>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4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94072-8656-400E-F02D-01C926AFE50C}"/>
              </a:ext>
            </a:extLst>
          </p:cNvPr>
          <p:cNvSpPr>
            <a:spLocks noGrp="1"/>
          </p:cNvSpPr>
          <p:nvPr>
            <p:ph type="title"/>
          </p:nvPr>
        </p:nvSpPr>
        <p:spPr>
          <a:xfrm rot="16200000">
            <a:off x="-4294494" y="2766218"/>
            <a:ext cx="10515600" cy="1325563"/>
          </a:xfrm>
          <a:solidFill>
            <a:srgbClr val="00B0F0"/>
          </a:solidFill>
        </p:spPr>
        <p:txBody>
          <a:bodyPr/>
          <a:lstStyle/>
          <a:p>
            <a:pPr algn="ctr"/>
            <a:r>
              <a:rPr lang="en-US" dirty="0"/>
              <a:t>Mesolimbic Pathway</a:t>
            </a:r>
          </a:p>
        </p:txBody>
      </p:sp>
      <p:pic>
        <p:nvPicPr>
          <p:cNvPr id="6" name="Content Placeholder 11" descr="A diagram of a brain&#10;&#10;Description automatically generated">
            <a:extLst>
              <a:ext uri="{FF2B5EF4-FFF2-40B4-BE49-F238E27FC236}">
                <a16:creationId xmlns:a16="http://schemas.microsoft.com/office/drawing/2014/main" id="{E2A1CEEB-7C8F-3DED-A507-CF225606A60F}"/>
              </a:ext>
            </a:extLst>
          </p:cNvPr>
          <p:cNvPicPr>
            <a:picLocks noGrp="1" noChangeAspect="1"/>
          </p:cNvPicPr>
          <p:nvPr>
            <p:ph idx="1"/>
          </p:nvPr>
        </p:nvPicPr>
        <p:blipFill>
          <a:blip r:embed="rId3"/>
          <a:stretch>
            <a:fillRect/>
          </a:stretch>
        </p:blipFill>
        <p:spPr>
          <a:xfrm>
            <a:off x="3048000" y="510687"/>
            <a:ext cx="7626838" cy="5982188"/>
          </a:xfrm>
          <a:prstGeom prst="rect">
            <a:avLst/>
          </a:prstGeom>
        </p:spPr>
      </p:pic>
      <p:sp>
        <p:nvSpPr>
          <p:cNvPr id="8" name="TextBox 7">
            <a:extLst>
              <a:ext uri="{FF2B5EF4-FFF2-40B4-BE49-F238E27FC236}">
                <a16:creationId xmlns:a16="http://schemas.microsoft.com/office/drawing/2014/main" id="{EF86142C-7300-7819-A216-FEA4FBEC724F}"/>
              </a:ext>
            </a:extLst>
          </p:cNvPr>
          <p:cNvSpPr txBox="1"/>
          <p:nvPr/>
        </p:nvSpPr>
        <p:spPr>
          <a:xfrm>
            <a:off x="4232366" y="6492875"/>
            <a:ext cx="8145427" cy="369332"/>
          </a:xfrm>
          <a:prstGeom prst="rect">
            <a:avLst/>
          </a:prstGeom>
          <a:noFill/>
        </p:spPr>
        <p:txBody>
          <a:bodyPr wrap="square" rtlCol="0">
            <a:spAutoFit/>
          </a:bodyPr>
          <a:lstStyle/>
          <a:p>
            <a:r>
              <a:rPr lang="en-US" dirty="0"/>
              <a:t>(Dirty Medicine, 2019; Fischer &amp; Buchanan, 2025; Hany &amp; Rizvi, 2024; Rogers, 2023)</a:t>
            </a:r>
          </a:p>
        </p:txBody>
      </p:sp>
    </p:spTree>
    <p:extLst>
      <p:ext uri="{BB962C8B-B14F-4D97-AF65-F5344CB8AC3E}">
        <p14:creationId xmlns:p14="http://schemas.microsoft.com/office/powerpoint/2010/main" val="3007613250"/>
      </p:ext>
    </p:extLst>
  </p:cSld>
  <p:clrMapOvr>
    <a:masterClrMapping/>
  </p:clrMapOvr>
  <p:transition spd="slow">
    <p:dissolv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94072-8656-400E-F02D-01C926AFE50C}"/>
              </a:ext>
            </a:extLst>
          </p:cNvPr>
          <p:cNvSpPr>
            <a:spLocks noGrp="1"/>
          </p:cNvSpPr>
          <p:nvPr>
            <p:ph type="title"/>
          </p:nvPr>
        </p:nvSpPr>
        <p:spPr>
          <a:xfrm rot="16200000">
            <a:off x="-3458735" y="2766219"/>
            <a:ext cx="8452338" cy="1325563"/>
          </a:xfrm>
          <a:solidFill>
            <a:srgbClr val="00B0F0"/>
          </a:solidFill>
        </p:spPr>
        <p:txBody>
          <a:bodyPr/>
          <a:lstStyle/>
          <a:p>
            <a:pPr algn="ctr"/>
            <a:r>
              <a:rPr lang="en-US" dirty="0" err="1"/>
              <a:t>Mesocortical</a:t>
            </a:r>
            <a:r>
              <a:rPr lang="en-US" dirty="0"/>
              <a:t> Pathway</a:t>
            </a:r>
          </a:p>
        </p:txBody>
      </p:sp>
      <p:pic>
        <p:nvPicPr>
          <p:cNvPr id="5" name="Picture 4" descr="A diagram of a brain&#10;&#10;Description automatically generated">
            <a:extLst>
              <a:ext uri="{FF2B5EF4-FFF2-40B4-BE49-F238E27FC236}">
                <a16:creationId xmlns:a16="http://schemas.microsoft.com/office/drawing/2014/main" id="{D6BAECEA-7996-0E73-46CB-A6A169FF182B}"/>
              </a:ext>
            </a:extLst>
          </p:cNvPr>
          <p:cNvPicPr>
            <a:picLocks noChangeAspect="1"/>
          </p:cNvPicPr>
          <p:nvPr/>
        </p:nvPicPr>
        <p:blipFill>
          <a:blip r:embed="rId3"/>
          <a:stretch>
            <a:fillRect/>
          </a:stretch>
        </p:blipFill>
        <p:spPr>
          <a:xfrm>
            <a:off x="3100509" y="664751"/>
            <a:ext cx="7661275" cy="5861895"/>
          </a:xfrm>
          <a:prstGeom prst="rect">
            <a:avLst/>
          </a:prstGeom>
        </p:spPr>
      </p:pic>
      <p:sp>
        <p:nvSpPr>
          <p:cNvPr id="8" name="TextBox 7">
            <a:extLst>
              <a:ext uri="{FF2B5EF4-FFF2-40B4-BE49-F238E27FC236}">
                <a16:creationId xmlns:a16="http://schemas.microsoft.com/office/drawing/2014/main" id="{76012DBC-1B4F-B5F4-BED0-21B5D98445AB}"/>
              </a:ext>
            </a:extLst>
          </p:cNvPr>
          <p:cNvSpPr txBox="1"/>
          <p:nvPr/>
        </p:nvSpPr>
        <p:spPr>
          <a:xfrm>
            <a:off x="4232366" y="6492875"/>
            <a:ext cx="8145427" cy="369332"/>
          </a:xfrm>
          <a:prstGeom prst="rect">
            <a:avLst/>
          </a:prstGeom>
          <a:noFill/>
        </p:spPr>
        <p:txBody>
          <a:bodyPr wrap="square" rtlCol="0">
            <a:spAutoFit/>
          </a:bodyPr>
          <a:lstStyle/>
          <a:p>
            <a:r>
              <a:rPr lang="en-US" dirty="0"/>
              <a:t>(Dirty Medicine, 2019; Fischer &amp; Buchanan, 2025; Hany &amp; Rizvi, 2024; Rogers, 2023)</a:t>
            </a:r>
          </a:p>
        </p:txBody>
      </p:sp>
    </p:spTree>
    <p:extLst>
      <p:ext uri="{BB962C8B-B14F-4D97-AF65-F5344CB8AC3E}">
        <p14:creationId xmlns:p14="http://schemas.microsoft.com/office/powerpoint/2010/main" val="3142299919"/>
      </p:ext>
    </p:extLst>
  </p:cSld>
  <p:clrMapOvr>
    <a:masterClrMapping/>
  </p:clrMapOvr>
  <mc:AlternateContent xmlns:mc="http://schemas.openxmlformats.org/markup-compatibility/2006">
    <mc:Choice xmlns:p14="http://schemas.microsoft.com/office/powerpoint/2010/main" Requires="p14">
      <p:transition spd="slow">
        <p14:switch dir="r"/>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94072-8656-400E-F02D-01C926AFE50C}"/>
              </a:ext>
            </a:extLst>
          </p:cNvPr>
          <p:cNvSpPr>
            <a:spLocks noGrp="1"/>
          </p:cNvSpPr>
          <p:nvPr>
            <p:ph type="title"/>
          </p:nvPr>
        </p:nvSpPr>
        <p:spPr>
          <a:xfrm rot="16200000">
            <a:off x="-3458735" y="2766219"/>
            <a:ext cx="8452338" cy="1325563"/>
          </a:xfrm>
          <a:solidFill>
            <a:srgbClr val="00B0F0"/>
          </a:solidFill>
        </p:spPr>
        <p:txBody>
          <a:bodyPr/>
          <a:lstStyle/>
          <a:p>
            <a:pPr algn="ctr"/>
            <a:r>
              <a:rPr lang="en-US" dirty="0"/>
              <a:t>Nigrostriatal Pathway</a:t>
            </a:r>
          </a:p>
        </p:txBody>
      </p:sp>
      <p:pic>
        <p:nvPicPr>
          <p:cNvPr id="3" name="Picture 2" descr="A diagram of the brain&#10;&#10;Description automatically generated">
            <a:extLst>
              <a:ext uri="{FF2B5EF4-FFF2-40B4-BE49-F238E27FC236}">
                <a16:creationId xmlns:a16="http://schemas.microsoft.com/office/drawing/2014/main" id="{D098C21C-82C8-B729-44A3-FCFCED76D0BA}"/>
              </a:ext>
            </a:extLst>
          </p:cNvPr>
          <p:cNvPicPr>
            <a:picLocks noChangeAspect="1"/>
          </p:cNvPicPr>
          <p:nvPr/>
        </p:nvPicPr>
        <p:blipFill>
          <a:blip r:embed="rId3"/>
          <a:stretch>
            <a:fillRect/>
          </a:stretch>
        </p:blipFill>
        <p:spPr>
          <a:xfrm>
            <a:off x="3071835" y="554809"/>
            <a:ext cx="8088533" cy="6144929"/>
          </a:xfrm>
          <a:prstGeom prst="rect">
            <a:avLst/>
          </a:prstGeom>
        </p:spPr>
      </p:pic>
      <p:sp>
        <p:nvSpPr>
          <p:cNvPr id="6" name="TextBox 5">
            <a:extLst>
              <a:ext uri="{FF2B5EF4-FFF2-40B4-BE49-F238E27FC236}">
                <a16:creationId xmlns:a16="http://schemas.microsoft.com/office/drawing/2014/main" id="{7A97DDB2-3CF8-4E86-A04C-3DE18F7A5582}"/>
              </a:ext>
            </a:extLst>
          </p:cNvPr>
          <p:cNvSpPr txBox="1"/>
          <p:nvPr/>
        </p:nvSpPr>
        <p:spPr>
          <a:xfrm>
            <a:off x="4232366" y="6492875"/>
            <a:ext cx="8145427" cy="369332"/>
          </a:xfrm>
          <a:prstGeom prst="rect">
            <a:avLst/>
          </a:prstGeom>
          <a:noFill/>
        </p:spPr>
        <p:txBody>
          <a:bodyPr wrap="square" rtlCol="0">
            <a:spAutoFit/>
          </a:bodyPr>
          <a:lstStyle/>
          <a:p>
            <a:r>
              <a:rPr lang="en-US" dirty="0"/>
              <a:t>(Dirty Medicine, 2019; Fischer &amp; Buchanan, 2025; Hany &amp; Rizvi, 2024; Rogers, 2023)</a:t>
            </a:r>
          </a:p>
        </p:txBody>
      </p:sp>
    </p:spTree>
    <p:extLst>
      <p:ext uri="{BB962C8B-B14F-4D97-AF65-F5344CB8AC3E}">
        <p14:creationId xmlns:p14="http://schemas.microsoft.com/office/powerpoint/2010/main" val="2921624258"/>
      </p:ext>
    </p:extLst>
  </p:cSld>
  <p:clrMapOvr>
    <a:masterClrMapping/>
  </p:clrMapOvr>
  <mc:AlternateContent xmlns:mc="http://schemas.openxmlformats.org/markup-compatibility/2006">
    <mc:Choice xmlns:p14="http://schemas.microsoft.com/office/powerpoint/2010/main" Requires="p14">
      <p:transition spd="slow">
        <p14:switch dir="r"/>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diagram of a brain&#10;&#10;Description automatically generated">
            <a:extLst>
              <a:ext uri="{FF2B5EF4-FFF2-40B4-BE49-F238E27FC236}">
                <a16:creationId xmlns:a16="http://schemas.microsoft.com/office/drawing/2014/main" id="{527B26BB-B94D-3310-09D5-391C83E4844B}"/>
              </a:ext>
            </a:extLst>
          </p:cNvPr>
          <p:cNvPicPr>
            <a:picLocks noChangeAspect="1"/>
          </p:cNvPicPr>
          <p:nvPr/>
        </p:nvPicPr>
        <p:blipFill>
          <a:blip r:embed="rId3"/>
          <a:stretch>
            <a:fillRect/>
          </a:stretch>
        </p:blipFill>
        <p:spPr>
          <a:xfrm>
            <a:off x="3452578" y="240290"/>
            <a:ext cx="6884495" cy="6252585"/>
          </a:xfrm>
          <a:prstGeom prst="rect">
            <a:avLst/>
          </a:prstGeom>
        </p:spPr>
      </p:pic>
      <p:sp>
        <p:nvSpPr>
          <p:cNvPr id="9" name="Title 1">
            <a:extLst>
              <a:ext uri="{FF2B5EF4-FFF2-40B4-BE49-F238E27FC236}">
                <a16:creationId xmlns:a16="http://schemas.microsoft.com/office/drawing/2014/main" id="{260558D0-2818-8354-0C05-7249FB1B5E1B}"/>
              </a:ext>
            </a:extLst>
          </p:cNvPr>
          <p:cNvSpPr>
            <a:spLocks noGrp="1"/>
          </p:cNvSpPr>
          <p:nvPr>
            <p:ph type="title"/>
          </p:nvPr>
        </p:nvSpPr>
        <p:spPr>
          <a:xfrm rot="16200000">
            <a:off x="-3458735" y="2766219"/>
            <a:ext cx="8452338" cy="1325563"/>
          </a:xfrm>
          <a:solidFill>
            <a:srgbClr val="00B0F0"/>
          </a:solidFill>
        </p:spPr>
        <p:txBody>
          <a:bodyPr/>
          <a:lstStyle/>
          <a:p>
            <a:pPr algn="ctr"/>
            <a:r>
              <a:rPr lang="en-US" dirty="0"/>
              <a:t>Tuberoinfundibular Pathway</a:t>
            </a:r>
          </a:p>
        </p:txBody>
      </p:sp>
      <p:sp>
        <p:nvSpPr>
          <p:cNvPr id="11" name="TextBox 10">
            <a:extLst>
              <a:ext uri="{FF2B5EF4-FFF2-40B4-BE49-F238E27FC236}">
                <a16:creationId xmlns:a16="http://schemas.microsoft.com/office/drawing/2014/main" id="{0AE26D50-21B1-D3AE-1A7D-FDA21A3DAAF1}"/>
              </a:ext>
            </a:extLst>
          </p:cNvPr>
          <p:cNvSpPr txBox="1"/>
          <p:nvPr/>
        </p:nvSpPr>
        <p:spPr>
          <a:xfrm>
            <a:off x="4232366" y="6492875"/>
            <a:ext cx="8145427" cy="369332"/>
          </a:xfrm>
          <a:prstGeom prst="rect">
            <a:avLst/>
          </a:prstGeom>
          <a:noFill/>
        </p:spPr>
        <p:txBody>
          <a:bodyPr wrap="square" rtlCol="0">
            <a:spAutoFit/>
          </a:bodyPr>
          <a:lstStyle/>
          <a:p>
            <a:r>
              <a:rPr lang="en-US" dirty="0"/>
              <a:t>(Dirty Medicine, 2019; Fischer &amp; Buchanan, 2025; Hany &amp; Rizvi, 2024; Rogers, 2023)</a:t>
            </a:r>
          </a:p>
        </p:txBody>
      </p:sp>
    </p:spTree>
    <p:extLst>
      <p:ext uri="{BB962C8B-B14F-4D97-AF65-F5344CB8AC3E}">
        <p14:creationId xmlns:p14="http://schemas.microsoft.com/office/powerpoint/2010/main" val="55199996"/>
      </p:ext>
    </p:extLst>
  </p:cSld>
  <p:clrMapOvr>
    <a:masterClrMapping/>
  </p:clrMapOvr>
  <mc:AlternateContent xmlns:mc="http://schemas.openxmlformats.org/markup-compatibility/2006">
    <mc:Choice xmlns:p14="http://schemas.microsoft.com/office/powerpoint/2010/main" Requires="p14">
      <p:transition spd="slow">
        <p14:switch dir="r"/>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6E624-2D98-8C00-F28A-3640196AAE51}"/>
              </a:ext>
            </a:extLst>
          </p:cNvPr>
          <p:cNvSpPr>
            <a:spLocks noGrp="1"/>
          </p:cNvSpPr>
          <p:nvPr>
            <p:ph type="title"/>
          </p:nvPr>
        </p:nvSpPr>
        <p:spPr>
          <a:xfrm>
            <a:off x="0" y="5532734"/>
            <a:ext cx="12192000" cy="1038762"/>
          </a:xfrm>
          <a:solidFill>
            <a:srgbClr val="00B0F0"/>
          </a:solidFill>
        </p:spPr>
        <p:txBody>
          <a:bodyPr/>
          <a:lstStyle/>
          <a:p>
            <a:pPr algn="ctr"/>
            <a:r>
              <a:rPr lang="en-US" dirty="0"/>
              <a:t>Antipsychotics DECREASE dopamine</a:t>
            </a:r>
          </a:p>
        </p:txBody>
      </p:sp>
      <p:pic>
        <p:nvPicPr>
          <p:cNvPr id="10" name="Content Placeholder 9" descr="A diagram of the brain&#10;&#10;Description automatically generated">
            <a:extLst>
              <a:ext uri="{FF2B5EF4-FFF2-40B4-BE49-F238E27FC236}">
                <a16:creationId xmlns:a16="http://schemas.microsoft.com/office/drawing/2014/main" id="{23BBC895-488E-E5AE-60DF-C0A1C5AD55B8}"/>
              </a:ext>
            </a:extLst>
          </p:cNvPr>
          <p:cNvPicPr>
            <a:picLocks noGrp="1" noChangeAspect="1"/>
          </p:cNvPicPr>
          <p:nvPr>
            <p:ph sz="half" idx="1"/>
          </p:nvPr>
        </p:nvPicPr>
        <p:blipFill>
          <a:blip r:embed="rId3"/>
          <a:stretch>
            <a:fillRect/>
          </a:stretch>
        </p:blipFill>
        <p:spPr>
          <a:xfrm>
            <a:off x="2078449" y="-29795"/>
            <a:ext cx="7899400" cy="4556084"/>
          </a:xfrm>
        </p:spPr>
      </p:pic>
      <p:sp>
        <p:nvSpPr>
          <p:cNvPr id="4" name="Down Arrow 3">
            <a:extLst>
              <a:ext uri="{FF2B5EF4-FFF2-40B4-BE49-F238E27FC236}">
                <a16:creationId xmlns:a16="http://schemas.microsoft.com/office/drawing/2014/main" id="{A387B37F-F1A3-9382-90DC-7596A7EE5959}"/>
              </a:ext>
            </a:extLst>
          </p:cNvPr>
          <p:cNvSpPr/>
          <p:nvPr/>
        </p:nvSpPr>
        <p:spPr>
          <a:xfrm>
            <a:off x="2580640" y="4539643"/>
            <a:ext cx="670560" cy="868384"/>
          </a:xfrm>
          <a:prstGeom prst="downArrow">
            <a:avLst>
              <a:gd name="adj1" fmla="val 43939"/>
              <a:gd name="adj2" fmla="val 46294"/>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wn Arrow 4">
            <a:extLst>
              <a:ext uri="{FF2B5EF4-FFF2-40B4-BE49-F238E27FC236}">
                <a16:creationId xmlns:a16="http://schemas.microsoft.com/office/drawing/2014/main" id="{BDA732A2-274D-D27E-020D-8F908D9A2D22}"/>
              </a:ext>
            </a:extLst>
          </p:cNvPr>
          <p:cNvSpPr/>
          <p:nvPr/>
        </p:nvSpPr>
        <p:spPr>
          <a:xfrm>
            <a:off x="4337237" y="4522378"/>
            <a:ext cx="670560" cy="868384"/>
          </a:xfrm>
          <a:prstGeom prst="downArrow">
            <a:avLst>
              <a:gd name="adj1" fmla="val 43939"/>
              <a:gd name="adj2" fmla="val 46294"/>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a:extLst>
              <a:ext uri="{FF2B5EF4-FFF2-40B4-BE49-F238E27FC236}">
                <a16:creationId xmlns:a16="http://schemas.microsoft.com/office/drawing/2014/main" id="{4D1824F5-8619-0EB0-4980-719F659CCACE}"/>
              </a:ext>
            </a:extLst>
          </p:cNvPr>
          <p:cNvSpPr/>
          <p:nvPr/>
        </p:nvSpPr>
        <p:spPr>
          <a:xfrm rot="10800000">
            <a:off x="6310817" y="4513806"/>
            <a:ext cx="670560" cy="868384"/>
          </a:xfrm>
          <a:prstGeom prst="downArrow">
            <a:avLst>
              <a:gd name="adj1" fmla="val 43939"/>
              <a:gd name="adj2" fmla="val 46294"/>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a:extLst>
              <a:ext uri="{FF2B5EF4-FFF2-40B4-BE49-F238E27FC236}">
                <a16:creationId xmlns:a16="http://schemas.microsoft.com/office/drawing/2014/main" id="{9F0E828D-2096-18AF-5CA5-026B40DE4318}"/>
              </a:ext>
            </a:extLst>
          </p:cNvPr>
          <p:cNvSpPr/>
          <p:nvPr/>
        </p:nvSpPr>
        <p:spPr>
          <a:xfrm rot="10800000">
            <a:off x="8501754" y="4513806"/>
            <a:ext cx="670560" cy="868384"/>
          </a:xfrm>
          <a:prstGeom prst="downArrow">
            <a:avLst>
              <a:gd name="adj1" fmla="val 43939"/>
              <a:gd name="adj2" fmla="val 46294"/>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5679797-7BE5-19F5-BCDC-2DE7626F3331}"/>
              </a:ext>
            </a:extLst>
          </p:cNvPr>
          <p:cNvSpPr txBox="1"/>
          <p:nvPr/>
        </p:nvSpPr>
        <p:spPr>
          <a:xfrm>
            <a:off x="1339309" y="4427090"/>
            <a:ext cx="1478280" cy="646331"/>
          </a:xfrm>
          <a:prstGeom prst="rect">
            <a:avLst/>
          </a:prstGeom>
          <a:noFill/>
          <a:ln>
            <a:noFill/>
          </a:ln>
        </p:spPr>
        <p:txBody>
          <a:bodyPr wrap="square" rtlCol="0">
            <a:spAutoFit/>
          </a:bodyPr>
          <a:lstStyle/>
          <a:p>
            <a:pPr algn="ctr"/>
            <a:r>
              <a:rPr lang="en-US" dirty="0"/>
              <a:t>Improve Positive </a:t>
            </a:r>
            <a:r>
              <a:rPr lang="en-US" dirty="0" err="1"/>
              <a:t>Sxs</a:t>
            </a:r>
            <a:endParaRPr lang="en-US" dirty="0"/>
          </a:p>
        </p:txBody>
      </p:sp>
      <p:sp>
        <p:nvSpPr>
          <p:cNvPr id="9" name="TextBox 8">
            <a:extLst>
              <a:ext uri="{FF2B5EF4-FFF2-40B4-BE49-F238E27FC236}">
                <a16:creationId xmlns:a16="http://schemas.microsoft.com/office/drawing/2014/main" id="{FB07F161-1EB0-7433-351C-0680C71C4461}"/>
              </a:ext>
            </a:extLst>
          </p:cNvPr>
          <p:cNvSpPr txBox="1"/>
          <p:nvPr/>
        </p:nvSpPr>
        <p:spPr>
          <a:xfrm>
            <a:off x="3164486" y="4414936"/>
            <a:ext cx="1478280" cy="646331"/>
          </a:xfrm>
          <a:prstGeom prst="rect">
            <a:avLst/>
          </a:prstGeom>
          <a:noFill/>
          <a:ln>
            <a:noFill/>
          </a:ln>
        </p:spPr>
        <p:txBody>
          <a:bodyPr wrap="square" rtlCol="0">
            <a:spAutoFit/>
          </a:bodyPr>
          <a:lstStyle/>
          <a:p>
            <a:pPr algn="ctr"/>
            <a:r>
              <a:rPr lang="en-US" dirty="0"/>
              <a:t>Worsen Negative </a:t>
            </a:r>
            <a:r>
              <a:rPr lang="en-US" dirty="0" err="1"/>
              <a:t>Sxs</a:t>
            </a:r>
            <a:endParaRPr lang="en-US" dirty="0"/>
          </a:p>
        </p:txBody>
      </p:sp>
      <p:sp>
        <p:nvSpPr>
          <p:cNvPr id="11" name="TextBox 10">
            <a:extLst>
              <a:ext uri="{FF2B5EF4-FFF2-40B4-BE49-F238E27FC236}">
                <a16:creationId xmlns:a16="http://schemas.microsoft.com/office/drawing/2014/main" id="{0CDFBD35-C4FF-FE32-77A2-C66D43C94835}"/>
              </a:ext>
            </a:extLst>
          </p:cNvPr>
          <p:cNvSpPr txBox="1"/>
          <p:nvPr/>
        </p:nvSpPr>
        <p:spPr>
          <a:xfrm>
            <a:off x="6646097" y="4693263"/>
            <a:ext cx="1478280" cy="369332"/>
          </a:xfrm>
          <a:prstGeom prst="rect">
            <a:avLst/>
          </a:prstGeom>
          <a:noFill/>
          <a:ln>
            <a:noFill/>
          </a:ln>
        </p:spPr>
        <p:txBody>
          <a:bodyPr wrap="square" rtlCol="0">
            <a:spAutoFit/>
          </a:bodyPr>
          <a:lstStyle/>
          <a:p>
            <a:pPr algn="ctr"/>
            <a:r>
              <a:rPr lang="en-US" dirty="0"/>
              <a:t>Risk EPS</a:t>
            </a:r>
          </a:p>
        </p:txBody>
      </p:sp>
      <p:sp>
        <p:nvSpPr>
          <p:cNvPr id="12" name="TextBox 11">
            <a:extLst>
              <a:ext uri="{FF2B5EF4-FFF2-40B4-BE49-F238E27FC236}">
                <a16:creationId xmlns:a16="http://schemas.microsoft.com/office/drawing/2014/main" id="{E753832B-6FE1-64D8-D0C6-082C5C828EB1}"/>
              </a:ext>
            </a:extLst>
          </p:cNvPr>
          <p:cNvSpPr txBox="1"/>
          <p:nvPr/>
        </p:nvSpPr>
        <p:spPr>
          <a:xfrm>
            <a:off x="9054015" y="4458432"/>
            <a:ext cx="1638675" cy="923330"/>
          </a:xfrm>
          <a:prstGeom prst="rect">
            <a:avLst/>
          </a:prstGeom>
          <a:noFill/>
          <a:ln>
            <a:noFill/>
          </a:ln>
        </p:spPr>
        <p:txBody>
          <a:bodyPr wrap="square" rtlCol="0">
            <a:spAutoFit/>
          </a:bodyPr>
          <a:lstStyle/>
          <a:p>
            <a:pPr algn="ctr"/>
            <a:r>
              <a:rPr lang="en-US" dirty="0"/>
              <a:t>Risk Galactorrhea &amp; Amenorrhea</a:t>
            </a:r>
          </a:p>
        </p:txBody>
      </p:sp>
      <p:sp>
        <p:nvSpPr>
          <p:cNvPr id="13" name="TextBox 12">
            <a:extLst>
              <a:ext uri="{FF2B5EF4-FFF2-40B4-BE49-F238E27FC236}">
                <a16:creationId xmlns:a16="http://schemas.microsoft.com/office/drawing/2014/main" id="{171D31F4-6351-FA74-AECE-C4B9A31443C6}"/>
              </a:ext>
            </a:extLst>
          </p:cNvPr>
          <p:cNvSpPr txBox="1"/>
          <p:nvPr/>
        </p:nvSpPr>
        <p:spPr>
          <a:xfrm>
            <a:off x="4232366" y="6492875"/>
            <a:ext cx="8145427" cy="369332"/>
          </a:xfrm>
          <a:prstGeom prst="rect">
            <a:avLst/>
          </a:prstGeom>
          <a:noFill/>
        </p:spPr>
        <p:txBody>
          <a:bodyPr wrap="square" rtlCol="0">
            <a:spAutoFit/>
          </a:bodyPr>
          <a:lstStyle/>
          <a:p>
            <a:r>
              <a:rPr lang="en-US" dirty="0"/>
              <a:t>(Dirty Medicine, 2019; Fischer &amp; Buchanan, 2025; Hany &amp; Rizvi, 2024; Rogers, 2023)</a:t>
            </a:r>
          </a:p>
        </p:txBody>
      </p:sp>
    </p:spTree>
    <p:extLst>
      <p:ext uri="{BB962C8B-B14F-4D97-AF65-F5344CB8AC3E}">
        <p14:creationId xmlns:p14="http://schemas.microsoft.com/office/powerpoint/2010/main" val="1693181173"/>
      </p:ext>
    </p:extLst>
  </p:cSld>
  <p:clrMapOvr>
    <a:masterClrMapping/>
  </p:clrMapOvr>
  <mc:AlternateContent xmlns:mc="http://schemas.openxmlformats.org/markup-compatibility/2006">
    <mc:Choice xmlns:p14="http://schemas.microsoft.com/office/powerpoint/2010/main" Requires="p14">
      <p:transition spd="slow">
        <p14:flip dir="r"/>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6AEA289A-EF1C-4DB0-0C14-4484E8A2D9D0}"/>
              </a:ext>
            </a:extLst>
          </p:cNvPr>
          <p:cNvSpPr>
            <a:spLocks noGrp="1"/>
          </p:cNvSpPr>
          <p:nvPr>
            <p:ph type="title"/>
          </p:nvPr>
        </p:nvSpPr>
        <p:spPr>
          <a:xfrm>
            <a:off x="838200" y="448721"/>
            <a:ext cx="4707671" cy="1225650"/>
          </a:xfrm>
        </p:spPr>
        <p:txBody>
          <a:bodyPr vert="horz" lIns="91440" tIns="45720" rIns="91440" bIns="45720" rtlCol="0" anchor="b">
            <a:normAutofit/>
          </a:bodyPr>
          <a:lstStyle/>
          <a:p>
            <a:pPr algn="ctr"/>
            <a:r>
              <a:rPr lang="en-US" sz="3800" kern="1200" dirty="0">
                <a:solidFill>
                  <a:schemeClr val="bg1"/>
                </a:solidFill>
                <a:latin typeface="+mj-lt"/>
                <a:ea typeface="+mj-ea"/>
                <a:cs typeface="+mj-cs"/>
              </a:rPr>
              <a:t>Deep Dive </a:t>
            </a:r>
            <a:r>
              <a:rPr lang="en-US" sz="3800" dirty="0">
                <a:solidFill>
                  <a:schemeClr val="bg1"/>
                </a:solidFill>
              </a:rPr>
              <a:t>into </a:t>
            </a:r>
            <a:r>
              <a:rPr lang="en-US" sz="3800" kern="1200" dirty="0">
                <a:solidFill>
                  <a:schemeClr val="bg1"/>
                </a:solidFill>
                <a:latin typeface="+mj-lt"/>
                <a:ea typeface="+mj-ea"/>
                <a:cs typeface="+mj-cs"/>
              </a:rPr>
              <a:t>Patient Case:</a:t>
            </a:r>
          </a:p>
        </p:txBody>
      </p:sp>
      <p:cxnSp>
        <p:nvCxnSpPr>
          <p:cNvPr id="1033" name="Straight Connector 1032">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A9C57A9-399F-A07F-17EF-634029FBAE21}"/>
              </a:ext>
            </a:extLst>
          </p:cNvPr>
          <p:cNvSpPr>
            <a:spLocks noGrp="1"/>
          </p:cNvSpPr>
          <p:nvPr>
            <p:ph sz="half" idx="1"/>
          </p:nvPr>
        </p:nvSpPr>
        <p:spPr>
          <a:xfrm>
            <a:off x="487681" y="1909192"/>
            <a:ext cx="4996602" cy="1074941"/>
          </a:xfrm>
        </p:spPr>
        <p:txBody>
          <a:bodyPr vert="horz" lIns="91440" tIns="45720" rIns="91440" bIns="45720" rtlCol="0">
            <a:normAutofit/>
          </a:bodyPr>
          <a:lstStyle/>
          <a:p>
            <a:r>
              <a:rPr lang="en-US" sz="2000" dirty="0">
                <a:solidFill>
                  <a:schemeClr val="bg1"/>
                </a:solidFill>
              </a:rPr>
              <a:t>K.A. is a 29-year-old female </a:t>
            </a:r>
          </a:p>
          <a:p>
            <a:r>
              <a:rPr lang="en-US" sz="2100" dirty="0">
                <a:solidFill>
                  <a:schemeClr val="bg1"/>
                </a:solidFill>
              </a:rPr>
              <a:t>Reason for Visit: Medication Management</a:t>
            </a:r>
          </a:p>
        </p:txBody>
      </p:sp>
      <p:cxnSp>
        <p:nvCxnSpPr>
          <p:cNvPr id="1035" name="Straight Connector 1034">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26" name="Picture 2" descr="31 years Old | A Birthday reflection | Homesong">
            <a:extLst>
              <a:ext uri="{FF2B5EF4-FFF2-40B4-BE49-F238E27FC236}">
                <a16:creationId xmlns:a16="http://schemas.microsoft.com/office/drawing/2014/main" id="{B640EFB6-8CFB-64D1-AB5D-AC9B712899AF}"/>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6525453" y="0"/>
            <a:ext cx="5486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2B106DF7-AE72-4B81-CC4F-7F0A18D11BDC}"/>
              </a:ext>
            </a:extLst>
          </p:cNvPr>
          <p:cNvSpPr txBox="1">
            <a:spLocks/>
          </p:cNvSpPr>
          <p:nvPr/>
        </p:nvSpPr>
        <p:spPr>
          <a:xfrm>
            <a:off x="550462" y="2697436"/>
            <a:ext cx="5116086" cy="37984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Font typeface="Wingdings" pitchFamily="2" charset="2"/>
              <a:buChar char="Ø"/>
            </a:pPr>
            <a:r>
              <a:rPr lang="en-US" sz="2100" dirty="0">
                <a:solidFill>
                  <a:schemeClr val="bg1"/>
                </a:solidFill>
              </a:rPr>
              <a:t>“I’m doing well, I caught myself in a distraction but recognized it and came out it.”</a:t>
            </a:r>
          </a:p>
          <a:p>
            <a:r>
              <a:rPr lang="en-US" sz="2100" dirty="0">
                <a:solidFill>
                  <a:schemeClr val="bg1"/>
                </a:solidFill>
              </a:rPr>
              <a:t>HPI: </a:t>
            </a:r>
          </a:p>
          <a:p>
            <a:pPr lvl="1">
              <a:buFont typeface="Wingdings" pitchFamily="2" charset="2"/>
              <a:buChar char="Ø"/>
            </a:pPr>
            <a:r>
              <a:rPr lang="en-US" sz="2100" dirty="0">
                <a:solidFill>
                  <a:schemeClr val="bg1"/>
                </a:solidFill>
              </a:rPr>
              <a:t>Feels better with low dose stimulant</a:t>
            </a:r>
          </a:p>
          <a:p>
            <a:pPr lvl="1">
              <a:buFont typeface="Wingdings" pitchFamily="2" charset="2"/>
              <a:buChar char="Ø"/>
            </a:pPr>
            <a:r>
              <a:rPr lang="en-US" sz="2100" dirty="0">
                <a:solidFill>
                  <a:schemeClr val="bg1"/>
                </a:solidFill>
              </a:rPr>
              <a:t>Last 4 days had irresponsible fixations</a:t>
            </a:r>
          </a:p>
          <a:p>
            <a:pPr lvl="1">
              <a:buFont typeface="Wingdings" pitchFamily="2" charset="2"/>
              <a:buChar char="Ø"/>
            </a:pPr>
            <a:r>
              <a:rPr lang="en-US" sz="2100" dirty="0">
                <a:solidFill>
                  <a:schemeClr val="bg1"/>
                </a:solidFill>
              </a:rPr>
              <a:t>Life looks like she would be sad but she doesn’t feel sad</a:t>
            </a:r>
          </a:p>
          <a:p>
            <a:pPr lvl="1">
              <a:buFont typeface="Wingdings" pitchFamily="2" charset="2"/>
              <a:buChar char="Ø"/>
            </a:pPr>
            <a:r>
              <a:rPr lang="en-US" sz="2100" dirty="0">
                <a:solidFill>
                  <a:schemeClr val="bg1"/>
                </a:solidFill>
              </a:rPr>
              <a:t>No hallucinations, no delusions. </a:t>
            </a:r>
          </a:p>
          <a:p>
            <a:pPr lvl="1">
              <a:buFont typeface="Wingdings" pitchFamily="2" charset="2"/>
              <a:buChar char="Ø"/>
            </a:pPr>
            <a:r>
              <a:rPr lang="en-US" sz="2100" dirty="0">
                <a:solidFill>
                  <a:schemeClr val="bg1"/>
                </a:solidFill>
              </a:rPr>
              <a:t>Taking medications as prescribed, no side effects.</a:t>
            </a:r>
          </a:p>
        </p:txBody>
      </p:sp>
    </p:spTree>
    <p:extLst>
      <p:ext uri="{BB962C8B-B14F-4D97-AF65-F5344CB8AC3E}">
        <p14:creationId xmlns:p14="http://schemas.microsoft.com/office/powerpoint/2010/main" val="1100525833"/>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9C052EA-05E2-403D-965E-52D1BFFA24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69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61C28B10-90ED-62B5-D670-23EFA455B461}"/>
              </a:ext>
            </a:extLst>
          </p:cNvPr>
          <p:cNvSpPr>
            <a:spLocks noGrp="1"/>
          </p:cNvSpPr>
          <p:nvPr>
            <p:ph type="title"/>
          </p:nvPr>
        </p:nvSpPr>
        <p:spPr>
          <a:xfrm>
            <a:off x="838200" y="365126"/>
            <a:ext cx="10515600" cy="1094740"/>
          </a:xfrm>
        </p:spPr>
        <p:txBody>
          <a:bodyPr>
            <a:normAutofit/>
          </a:bodyPr>
          <a:lstStyle/>
          <a:p>
            <a:r>
              <a:rPr lang="en-US" dirty="0">
                <a:solidFill>
                  <a:schemeClr val="bg1"/>
                </a:solidFill>
              </a:rPr>
              <a:t>Case History</a:t>
            </a:r>
          </a:p>
        </p:txBody>
      </p:sp>
      <p:sp useBgFill="1">
        <p:nvSpPr>
          <p:cNvPr id="15" name="Rectangle 14">
            <a:extLst>
              <a:ext uri="{FF2B5EF4-FFF2-40B4-BE49-F238E27FC236}">
                <a16:creationId xmlns:a16="http://schemas.microsoft.com/office/drawing/2014/main" id="{4C1936B8-2FFB-4F78-8388-B8C282B8A5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0688"/>
            <a:ext cx="12192000" cy="51663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8F951023-08BB-CD64-0DD5-4ED5A9834C4E}"/>
              </a:ext>
            </a:extLst>
          </p:cNvPr>
          <p:cNvSpPr>
            <a:spLocks noGrp="1"/>
          </p:cNvSpPr>
          <p:nvPr>
            <p:ph sz="half" idx="1"/>
          </p:nvPr>
        </p:nvSpPr>
        <p:spPr>
          <a:xfrm>
            <a:off x="426720" y="1921510"/>
            <a:ext cx="5509259" cy="4571363"/>
          </a:xfrm>
        </p:spPr>
        <p:txBody>
          <a:bodyPr anchor="ctr">
            <a:normAutofit/>
          </a:bodyPr>
          <a:lstStyle/>
          <a:p>
            <a:r>
              <a:rPr lang="en-US" sz="1800" dirty="0"/>
              <a:t>Allergies: No known allergies to medications, environmental, or latex.</a:t>
            </a:r>
          </a:p>
          <a:p>
            <a:r>
              <a:rPr lang="en-US" sz="1800" dirty="0"/>
              <a:t>Medications: </a:t>
            </a:r>
          </a:p>
          <a:p>
            <a:pPr lvl="1">
              <a:buFont typeface="Wingdings" pitchFamily="2" charset="2"/>
              <a:buChar char="Ø"/>
            </a:pPr>
            <a:r>
              <a:rPr lang="en-US" sz="1800" dirty="0"/>
              <a:t>Latuda 60mg Evening</a:t>
            </a:r>
          </a:p>
          <a:p>
            <a:pPr lvl="1">
              <a:buFont typeface="Wingdings" pitchFamily="2" charset="2"/>
              <a:buChar char="Ø"/>
            </a:pPr>
            <a:r>
              <a:rPr lang="en-US" sz="1800" dirty="0"/>
              <a:t>Methylphenidate 5mg BID</a:t>
            </a:r>
          </a:p>
          <a:p>
            <a:pPr lvl="1">
              <a:buFont typeface="Wingdings" pitchFamily="2" charset="2"/>
              <a:buChar char="Ø"/>
            </a:pPr>
            <a:r>
              <a:rPr lang="en-US" sz="1800" dirty="0"/>
              <a:t>Multi-vitamin daily</a:t>
            </a:r>
          </a:p>
          <a:p>
            <a:pPr lvl="1">
              <a:buFont typeface="Wingdings" pitchFamily="2" charset="2"/>
              <a:buChar char="Ø"/>
            </a:pPr>
            <a:r>
              <a:rPr lang="en-US" sz="1800" dirty="0"/>
              <a:t>Magnesium glycinate at bedtime</a:t>
            </a:r>
          </a:p>
          <a:p>
            <a:pPr lvl="1">
              <a:buFont typeface="Wingdings" pitchFamily="2" charset="2"/>
              <a:buChar char="Ø"/>
            </a:pPr>
            <a:r>
              <a:rPr lang="en-US" sz="1800" dirty="0"/>
              <a:t>GABA supplement daily  </a:t>
            </a:r>
          </a:p>
          <a:p>
            <a:r>
              <a:rPr lang="en-US" sz="1800" dirty="0"/>
              <a:t>Medical History: </a:t>
            </a:r>
          </a:p>
          <a:p>
            <a:pPr lvl="1">
              <a:buFont typeface="Wingdings" pitchFamily="2" charset="2"/>
              <a:buChar char="Ø"/>
            </a:pPr>
            <a:r>
              <a:rPr lang="en-US" sz="1800" b="1" dirty="0"/>
              <a:t>Schizophrenia</a:t>
            </a:r>
            <a:r>
              <a:rPr lang="en-US" sz="1800" dirty="0"/>
              <a:t>, ADHD, anxiety, depression, and bipolar</a:t>
            </a:r>
          </a:p>
          <a:p>
            <a:r>
              <a:rPr lang="en-US" sz="1800" dirty="0"/>
              <a:t>Social: Works part-time as a care associate and part-time as a bank teller.</a:t>
            </a:r>
          </a:p>
        </p:txBody>
      </p:sp>
      <p:sp>
        <p:nvSpPr>
          <p:cNvPr id="7" name="Content Placeholder 6">
            <a:extLst>
              <a:ext uri="{FF2B5EF4-FFF2-40B4-BE49-F238E27FC236}">
                <a16:creationId xmlns:a16="http://schemas.microsoft.com/office/drawing/2014/main" id="{3BDC250B-0E59-EEC0-9244-997BB8660770}"/>
              </a:ext>
            </a:extLst>
          </p:cNvPr>
          <p:cNvSpPr>
            <a:spLocks noGrp="1"/>
          </p:cNvSpPr>
          <p:nvPr>
            <p:ph sz="half" idx="2"/>
          </p:nvPr>
        </p:nvSpPr>
        <p:spPr>
          <a:xfrm>
            <a:off x="6256023" y="1824992"/>
            <a:ext cx="5732780" cy="4860288"/>
          </a:xfrm>
        </p:spPr>
        <p:txBody>
          <a:bodyPr anchor="ctr">
            <a:normAutofit/>
          </a:bodyPr>
          <a:lstStyle/>
          <a:p>
            <a:r>
              <a:rPr lang="en-US" sz="1800" dirty="0"/>
              <a:t>Living situation: Lives alone in apartment.</a:t>
            </a:r>
          </a:p>
          <a:p>
            <a:r>
              <a:rPr lang="en-US" sz="1800" dirty="0"/>
              <a:t>Sexually Active: Yes, condoms for pregnancy prevention</a:t>
            </a:r>
          </a:p>
          <a:p>
            <a:r>
              <a:rPr lang="en-US" sz="1800" dirty="0"/>
              <a:t>Pertinent Family History:</a:t>
            </a:r>
          </a:p>
          <a:p>
            <a:pPr lvl="1"/>
            <a:r>
              <a:rPr lang="en-US" sz="1800" dirty="0"/>
              <a:t>Mom: Alive. Anxiety, Depression</a:t>
            </a:r>
          </a:p>
          <a:p>
            <a:pPr lvl="1"/>
            <a:r>
              <a:rPr lang="en-US" sz="1800" dirty="0"/>
              <a:t>Dad: Alive. Hypertension, Hyperlipidemia, Bipolar</a:t>
            </a:r>
          </a:p>
          <a:p>
            <a:pPr lvl="1"/>
            <a:r>
              <a:rPr lang="en-US" sz="1800" dirty="0"/>
              <a:t>Maternal Grandmother: Alive. Hypertension, Anxiety, Depression</a:t>
            </a:r>
          </a:p>
          <a:p>
            <a:pPr lvl="1"/>
            <a:r>
              <a:rPr lang="en-US" sz="1800" dirty="0"/>
              <a:t>Paternal Grandfather: Alive. Bipolar</a:t>
            </a:r>
          </a:p>
          <a:p>
            <a:r>
              <a:rPr lang="en-US" sz="1800" dirty="0"/>
              <a:t>Immunizations: Up-To-Date</a:t>
            </a:r>
          </a:p>
          <a:p>
            <a:r>
              <a:rPr lang="en-US" sz="1800" dirty="0"/>
              <a:t>Tobacco/Vaping/Alcohol/2</a:t>
            </a:r>
            <a:r>
              <a:rPr lang="en-US" sz="1800" baseline="30000" dirty="0"/>
              <a:t>nd</a:t>
            </a:r>
            <a:r>
              <a:rPr lang="en-US" sz="1800" dirty="0"/>
              <a:t> hand smoke/Drugs: No</a:t>
            </a:r>
          </a:p>
          <a:p>
            <a:r>
              <a:rPr lang="en-US" sz="1800" dirty="0"/>
              <a:t>LMP: 9/23/25</a:t>
            </a:r>
          </a:p>
          <a:p>
            <a:r>
              <a:rPr lang="en-US" sz="1800" dirty="0"/>
              <a:t>Surgical History: Wisdom extraction - 2012</a:t>
            </a:r>
          </a:p>
          <a:p>
            <a:endParaRPr lang="en-US" sz="1600" dirty="0"/>
          </a:p>
        </p:txBody>
      </p:sp>
    </p:spTree>
    <p:extLst>
      <p:ext uri="{BB962C8B-B14F-4D97-AF65-F5344CB8AC3E}">
        <p14:creationId xmlns:p14="http://schemas.microsoft.com/office/powerpoint/2010/main" val="1036015621"/>
      </p:ext>
    </p:extLst>
  </p:cSld>
  <p:clrMapOvr>
    <a:overrideClrMapping bg1="dk1" tx1="lt1" bg2="dk2" tx2="lt2" accent1="accent1" accent2="accent2" accent3="accent3" accent4="accent4" accent5="accent5" accent6="accent6" hlink="hlink" folHlink="folHlink"/>
  </p:clrMapOvr>
  <p:transition spd="slow">
    <p:comb/>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8A8D5E4-5C7F-6FE8-B78B-DB854AFAFE66}"/>
              </a:ext>
            </a:extLst>
          </p:cNvPr>
          <p:cNvSpPr/>
          <p:nvPr/>
        </p:nvSpPr>
        <p:spPr>
          <a:xfrm>
            <a:off x="6172200" y="501377"/>
            <a:ext cx="5741126" cy="5991497"/>
          </a:xfrm>
          <a:prstGeom prst="rect">
            <a:avLst/>
          </a:prstGeom>
          <a:solidFill>
            <a:schemeClr val="tx1">
              <a:alpha val="5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E6D511C-1CAC-4101-3FE4-441D274118B9}"/>
              </a:ext>
            </a:extLst>
          </p:cNvPr>
          <p:cNvSpPr/>
          <p:nvPr/>
        </p:nvSpPr>
        <p:spPr>
          <a:xfrm>
            <a:off x="609598" y="1524000"/>
            <a:ext cx="5410202" cy="4968875"/>
          </a:xfrm>
          <a:prstGeom prst="rect">
            <a:avLst/>
          </a:prstGeom>
          <a:solidFill>
            <a:schemeClr val="tx1">
              <a:alpha val="5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FA16013-F4BD-592C-7D86-9808DCEBFF1F}"/>
              </a:ext>
            </a:extLst>
          </p:cNvPr>
          <p:cNvSpPr>
            <a:spLocks noGrp="1"/>
          </p:cNvSpPr>
          <p:nvPr>
            <p:ph type="title"/>
          </p:nvPr>
        </p:nvSpPr>
        <p:spPr/>
        <p:txBody>
          <a:bodyPr/>
          <a:lstStyle/>
          <a:p>
            <a:r>
              <a:rPr lang="en-US" dirty="0"/>
              <a:t>ROS &amp; Physical Exam</a:t>
            </a:r>
          </a:p>
        </p:txBody>
      </p:sp>
      <p:sp>
        <p:nvSpPr>
          <p:cNvPr id="3" name="Content Placeholder 2">
            <a:extLst>
              <a:ext uri="{FF2B5EF4-FFF2-40B4-BE49-F238E27FC236}">
                <a16:creationId xmlns:a16="http://schemas.microsoft.com/office/drawing/2014/main" id="{3F40131E-9BBE-F9F7-1D99-BB3B0D29CE44}"/>
              </a:ext>
            </a:extLst>
          </p:cNvPr>
          <p:cNvSpPr>
            <a:spLocks noGrp="1"/>
          </p:cNvSpPr>
          <p:nvPr>
            <p:ph sz="half" idx="1"/>
          </p:nvPr>
        </p:nvSpPr>
        <p:spPr>
          <a:xfrm>
            <a:off x="609598" y="1690688"/>
            <a:ext cx="5410202" cy="4802187"/>
          </a:xfrm>
        </p:spPr>
        <p:txBody>
          <a:bodyPr>
            <a:noAutofit/>
          </a:bodyPr>
          <a:lstStyle/>
          <a:p>
            <a:pPr marL="241300" marR="0" lvl="0" indent="-241300">
              <a:lnSpc>
                <a:spcPct val="115000"/>
              </a:lnSpc>
              <a:spcBef>
                <a:spcPts val="0"/>
              </a:spcBef>
              <a:spcAft>
                <a:spcPts val="0"/>
              </a:spcAft>
              <a:buFont typeface="Symbol" pitchFamily="2" charset="2"/>
              <a:buChar char=""/>
            </a:pPr>
            <a:r>
              <a:rPr lang="en-US" sz="1600" u="sng" dirty="0">
                <a:solidFill>
                  <a:schemeClr val="bg1"/>
                </a:solidFill>
                <a:effectLst/>
                <a:latin typeface="Arial" panose="020B0604020202020204" pitchFamily="34" charset="0"/>
                <a:ea typeface="Aptos" panose="020B0004020202020204" pitchFamily="34" charset="0"/>
                <a:cs typeface="Arial" panose="020B0604020202020204" pitchFamily="34" charset="0"/>
              </a:rPr>
              <a:t>General</a:t>
            </a:r>
            <a:r>
              <a:rPr lang="en-US" sz="1600" dirty="0">
                <a:solidFill>
                  <a:schemeClr val="bg1"/>
                </a:solidFill>
                <a:effectLst/>
                <a:latin typeface="Arial" panose="020B0604020202020204" pitchFamily="34" charset="0"/>
                <a:ea typeface="Aptos" panose="020B0004020202020204" pitchFamily="34" charset="0"/>
                <a:cs typeface="Arial" panose="020B0604020202020204" pitchFamily="34" charset="0"/>
              </a:rPr>
              <a:t>: Denies unintentional weight gain or loss, fever, chills, night sweats, loss of appetite, diaphoresis, or fatigue.</a:t>
            </a:r>
          </a:p>
          <a:p>
            <a:pPr marL="241300" marR="0" lvl="0" indent="-241300">
              <a:lnSpc>
                <a:spcPct val="115000"/>
              </a:lnSpc>
              <a:spcBef>
                <a:spcPts val="0"/>
              </a:spcBef>
              <a:spcAft>
                <a:spcPts val="0"/>
              </a:spcAft>
              <a:buFont typeface="Symbol" pitchFamily="2" charset="2"/>
              <a:buChar char=""/>
            </a:pPr>
            <a:r>
              <a:rPr lang="en-US" sz="1600" u="sng" dirty="0">
                <a:solidFill>
                  <a:schemeClr val="bg1"/>
                </a:solidFill>
                <a:effectLst/>
                <a:latin typeface="Arial" panose="020B0604020202020204" pitchFamily="34" charset="0"/>
                <a:ea typeface="Aptos" panose="020B0004020202020204" pitchFamily="34" charset="0"/>
                <a:cs typeface="Arial" panose="020B0604020202020204" pitchFamily="34" charset="0"/>
              </a:rPr>
              <a:t>Cardiovascular</a:t>
            </a:r>
            <a:r>
              <a:rPr lang="en-US" sz="1600" dirty="0">
                <a:solidFill>
                  <a:schemeClr val="bg1"/>
                </a:solidFill>
                <a:effectLst/>
                <a:latin typeface="Arial" panose="020B0604020202020204" pitchFamily="34" charset="0"/>
                <a:ea typeface="Aptos" panose="020B0004020202020204" pitchFamily="34" charset="0"/>
                <a:cs typeface="Arial" panose="020B0604020202020204" pitchFamily="34" charset="0"/>
              </a:rPr>
              <a:t>: Denies chest pain, heart palpitations, or lower extremity edema.</a:t>
            </a:r>
          </a:p>
          <a:p>
            <a:pPr marL="241300" marR="0" lvl="0" indent="-241300">
              <a:lnSpc>
                <a:spcPct val="115000"/>
              </a:lnSpc>
              <a:spcBef>
                <a:spcPts val="0"/>
              </a:spcBef>
              <a:spcAft>
                <a:spcPts val="0"/>
              </a:spcAft>
              <a:buFont typeface="Symbol" pitchFamily="2" charset="2"/>
              <a:buChar char=""/>
            </a:pPr>
            <a:r>
              <a:rPr lang="en-US" sz="1600" u="sng" dirty="0">
                <a:solidFill>
                  <a:schemeClr val="bg1"/>
                </a:solidFill>
                <a:effectLst/>
                <a:latin typeface="Arial" panose="020B0604020202020204" pitchFamily="34" charset="0"/>
                <a:ea typeface="Aptos" panose="020B0004020202020204" pitchFamily="34" charset="0"/>
                <a:cs typeface="Arial" panose="020B0604020202020204" pitchFamily="34" charset="0"/>
              </a:rPr>
              <a:t>GI</a:t>
            </a:r>
            <a:r>
              <a:rPr lang="en-US" sz="1600" dirty="0">
                <a:solidFill>
                  <a:schemeClr val="bg1"/>
                </a:solidFill>
                <a:effectLst/>
                <a:latin typeface="Arial" panose="020B0604020202020204" pitchFamily="34" charset="0"/>
                <a:ea typeface="Aptos" panose="020B0004020202020204" pitchFamily="34" charset="0"/>
                <a:cs typeface="Arial" panose="020B0604020202020204" pitchFamily="34" charset="0"/>
              </a:rPr>
              <a:t>: Denies abdominal distention, abdominal pain, constipation, diarrhea, nausea, or vomiting.</a:t>
            </a:r>
          </a:p>
          <a:p>
            <a:pPr marL="241300" marR="0" lvl="0" indent="-241300">
              <a:lnSpc>
                <a:spcPct val="115000"/>
              </a:lnSpc>
              <a:spcBef>
                <a:spcPts val="0"/>
              </a:spcBef>
              <a:spcAft>
                <a:spcPts val="0"/>
              </a:spcAft>
              <a:buFont typeface="Symbol" pitchFamily="2" charset="2"/>
              <a:buChar char=""/>
            </a:pPr>
            <a:r>
              <a:rPr lang="en-US" sz="1600" u="sng" dirty="0">
                <a:solidFill>
                  <a:schemeClr val="bg1"/>
                </a:solidFill>
                <a:effectLst/>
                <a:latin typeface="Arial" panose="020B0604020202020204" pitchFamily="34" charset="0"/>
                <a:ea typeface="Aptos" panose="020B0004020202020204" pitchFamily="34" charset="0"/>
                <a:cs typeface="Arial" panose="020B0604020202020204" pitchFamily="34" charset="0"/>
              </a:rPr>
              <a:t>Endocrine:</a:t>
            </a:r>
            <a:r>
              <a:rPr lang="en-US" sz="1600" dirty="0">
                <a:solidFill>
                  <a:schemeClr val="bg1"/>
                </a:solidFill>
                <a:effectLst/>
                <a:latin typeface="Arial" panose="020B0604020202020204" pitchFamily="34" charset="0"/>
                <a:ea typeface="Aptos" panose="020B0004020202020204" pitchFamily="34" charset="0"/>
                <a:cs typeface="Arial" panose="020B0604020202020204" pitchFamily="34" charset="0"/>
              </a:rPr>
              <a:t> Denies heat intolerance, cold intolerance, excessive sweating.</a:t>
            </a:r>
          </a:p>
          <a:p>
            <a:pPr marL="241300" marR="0" lvl="0" indent="-241300">
              <a:lnSpc>
                <a:spcPct val="115000"/>
              </a:lnSpc>
              <a:spcBef>
                <a:spcPts val="0"/>
              </a:spcBef>
              <a:spcAft>
                <a:spcPts val="0"/>
              </a:spcAft>
              <a:buFont typeface="Symbol" pitchFamily="2" charset="2"/>
              <a:buChar char=""/>
            </a:pPr>
            <a:r>
              <a:rPr lang="en-US" sz="1600" u="sng" dirty="0">
                <a:solidFill>
                  <a:schemeClr val="bg1"/>
                </a:solidFill>
                <a:effectLst/>
                <a:latin typeface="Arial" panose="020B0604020202020204" pitchFamily="34" charset="0"/>
                <a:ea typeface="Aptos" panose="020B0004020202020204" pitchFamily="34" charset="0"/>
                <a:cs typeface="Arial" panose="020B0604020202020204" pitchFamily="34" charset="0"/>
              </a:rPr>
              <a:t>Neurologic</a:t>
            </a:r>
            <a:r>
              <a:rPr lang="en-US" sz="1600" dirty="0">
                <a:solidFill>
                  <a:schemeClr val="bg1"/>
                </a:solidFill>
                <a:effectLst/>
                <a:latin typeface="Arial" panose="020B0604020202020204" pitchFamily="34" charset="0"/>
                <a:ea typeface="Aptos" panose="020B0004020202020204" pitchFamily="34" charset="0"/>
                <a:cs typeface="Arial" panose="020B0604020202020204" pitchFamily="34" charset="0"/>
              </a:rPr>
              <a:t>: Denies headaches, lightheadedness, dizziness, weakness, numbness, tingling, fainting, speech difficulty, or seizures. </a:t>
            </a:r>
          </a:p>
          <a:p>
            <a:pPr marL="241300" marR="0" lvl="0" indent="-241300">
              <a:lnSpc>
                <a:spcPct val="115000"/>
              </a:lnSpc>
              <a:spcBef>
                <a:spcPts val="0"/>
              </a:spcBef>
              <a:spcAft>
                <a:spcPts val="0"/>
              </a:spcAft>
              <a:buFont typeface="Symbol" pitchFamily="2" charset="2"/>
              <a:buChar char=""/>
            </a:pPr>
            <a:r>
              <a:rPr lang="en-US" sz="1600" u="sng" dirty="0">
                <a:solidFill>
                  <a:schemeClr val="bg1"/>
                </a:solidFill>
                <a:effectLst/>
                <a:latin typeface="Arial" panose="020B0604020202020204" pitchFamily="34" charset="0"/>
                <a:ea typeface="Aptos" panose="020B0004020202020204" pitchFamily="34" charset="0"/>
                <a:cs typeface="Arial" panose="020B0604020202020204" pitchFamily="34" charset="0"/>
              </a:rPr>
              <a:t>Psychiatric</a:t>
            </a:r>
            <a:r>
              <a:rPr lang="en-US" sz="1600" dirty="0">
                <a:solidFill>
                  <a:schemeClr val="bg1"/>
                </a:solidFill>
                <a:effectLst/>
                <a:latin typeface="Arial" panose="020B0604020202020204" pitchFamily="34" charset="0"/>
                <a:ea typeface="Aptos" panose="020B0004020202020204" pitchFamily="34" charset="0"/>
                <a:cs typeface="Arial" panose="020B0604020202020204" pitchFamily="34" charset="0"/>
              </a:rPr>
              <a:t>: Denies agitation, anger, panic attacks, nervousness/anxiety, behavior problems, confusion, hallucinations, hyperactivity, self-injury, sleep disturbance, or suicidal ideations.</a:t>
            </a:r>
            <a:r>
              <a:rPr lang="en-US" sz="1600" dirty="0">
                <a:solidFill>
                  <a:schemeClr val="bg1"/>
                </a:solidFill>
                <a:effectLst/>
                <a:latin typeface="Arial" panose="020B0604020202020204" pitchFamily="34" charset="0"/>
                <a:cs typeface="Arial" panose="020B0604020202020204" pitchFamily="34" charset="0"/>
              </a:rPr>
              <a:t> </a:t>
            </a:r>
            <a:endParaRPr lang="en-US" sz="1600" dirty="0">
              <a:solidFill>
                <a:schemeClr val="bg1"/>
              </a:solidFill>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32FCF2FE-024A-51FD-4572-20479E9A7DEE}"/>
              </a:ext>
            </a:extLst>
          </p:cNvPr>
          <p:cNvSpPr>
            <a:spLocks noGrp="1"/>
          </p:cNvSpPr>
          <p:nvPr>
            <p:ph sz="half" idx="2"/>
          </p:nvPr>
        </p:nvSpPr>
        <p:spPr>
          <a:xfrm>
            <a:off x="6172202" y="653143"/>
            <a:ext cx="5410200" cy="5991497"/>
          </a:xfrm>
        </p:spPr>
        <p:txBody>
          <a:bodyPr>
            <a:noAutofit/>
          </a:bodyPr>
          <a:lstStyle/>
          <a:p>
            <a:pPr marL="241300" marR="0" lvl="0" indent="-241300">
              <a:spcBef>
                <a:spcPts val="0"/>
              </a:spcBef>
              <a:spcAft>
                <a:spcPts val="0"/>
              </a:spcAft>
              <a:buFont typeface="Symbol" pitchFamily="2" charset="2"/>
              <a:buChar char=""/>
            </a:pPr>
            <a:r>
              <a:rPr lang="en-US" sz="1600" dirty="0">
                <a:solidFill>
                  <a:schemeClr val="bg1"/>
                </a:solidFill>
                <a:effectLst/>
                <a:latin typeface="Arial" panose="020B0604020202020204" pitchFamily="34" charset="0"/>
                <a:ea typeface="Aptos" panose="020B0004020202020204" pitchFamily="34" charset="0"/>
                <a:cs typeface="Arial" panose="020B0604020202020204" pitchFamily="34" charset="0"/>
              </a:rPr>
              <a:t>Vitals: 124/88; P: 88; </a:t>
            </a:r>
            <a:r>
              <a:rPr lang="en-US" sz="1600" dirty="0" err="1">
                <a:solidFill>
                  <a:schemeClr val="bg1"/>
                </a:solidFill>
                <a:effectLst/>
                <a:latin typeface="Arial" panose="020B0604020202020204" pitchFamily="34" charset="0"/>
                <a:ea typeface="Aptos" panose="020B0004020202020204" pitchFamily="34" charset="0"/>
                <a:cs typeface="Arial" panose="020B0604020202020204" pitchFamily="34" charset="0"/>
              </a:rPr>
              <a:t>Wt</a:t>
            </a:r>
            <a:r>
              <a:rPr lang="en-US" sz="1600" dirty="0">
                <a:solidFill>
                  <a:schemeClr val="bg1"/>
                </a:solidFill>
                <a:effectLst/>
                <a:latin typeface="Arial" panose="020B0604020202020204" pitchFamily="34" charset="0"/>
                <a:ea typeface="Aptos" panose="020B0004020202020204" pitchFamily="34" charset="0"/>
                <a:cs typeface="Arial" panose="020B0604020202020204" pitchFamily="34" charset="0"/>
              </a:rPr>
              <a:t>: 165lbs</a:t>
            </a:r>
          </a:p>
          <a:p>
            <a:pPr marL="241300" marR="0" lvl="0" indent="-241300">
              <a:spcBef>
                <a:spcPts val="0"/>
              </a:spcBef>
              <a:spcAft>
                <a:spcPts val="0"/>
              </a:spcAft>
              <a:buFont typeface="Symbol" pitchFamily="2" charset="2"/>
              <a:buChar char=""/>
            </a:pPr>
            <a:endParaRPr lang="en-US" sz="16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a:p>
            <a:pPr marL="241300" marR="0" lvl="0" indent="-241300">
              <a:spcBef>
                <a:spcPts val="0"/>
              </a:spcBef>
              <a:spcAft>
                <a:spcPts val="0"/>
              </a:spcAft>
              <a:buFont typeface="Symbol" pitchFamily="2" charset="2"/>
              <a:buChar char=""/>
            </a:pPr>
            <a:r>
              <a:rPr lang="en-US" sz="1600" u="sng" dirty="0">
                <a:solidFill>
                  <a:schemeClr val="bg1"/>
                </a:solidFill>
                <a:effectLst/>
                <a:latin typeface="Arial" panose="020B0604020202020204" pitchFamily="34" charset="0"/>
                <a:ea typeface="Aptos" panose="020B0004020202020204" pitchFamily="34" charset="0"/>
                <a:cs typeface="Arial" panose="020B0604020202020204" pitchFamily="34" charset="0"/>
              </a:rPr>
              <a:t>General</a:t>
            </a:r>
            <a:r>
              <a:rPr lang="en-US" sz="1600" dirty="0">
                <a:solidFill>
                  <a:schemeClr val="bg1"/>
                </a:solidFill>
                <a:effectLst/>
                <a:latin typeface="Arial" panose="020B0604020202020204" pitchFamily="34" charset="0"/>
                <a:ea typeface="Aptos" panose="020B0004020202020204" pitchFamily="34" charset="0"/>
                <a:cs typeface="Arial" panose="020B0604020202020204" pitchFamily="34" charset="0"/>
              </a:rPr>
              <a:t>: Alert, relaxed, cooperative, well-groomed appearance with good personal hygiene. Moves and lies flat without discomfort.</a:t>
            </a:r>
          </a:p>
          <a:p>
            <a:pPr marL="241300" marR="0" lvl="0" indent="-241300">
              <a:lnSpc>
                <a:spcPct val="115000"/>
              </a:lnSpc>
              <a:spcBef>
                <a:spcPts val="0"/>
              </a:spcBef>
              <a:spcAft>
                <a:spcPts val="0"/>
              </a:spcAft>
              <a:buFont typeface="Symbol" pitchFamily="2" charset="2"/>
              <a:buChar char=""/>
            </a:pPr>
            <a:r>
              <a:rPr lang="en-US" sz="1600" u="sng" dirty="0">
                <a:solidFill>
                  <a:schemeClr val="bg1"/>
                </a:solidFill>
                <a:effectLst/>
                <a:latin typeface="Arial" panose="020B0604020202020204" pitchFamily="34" charset="0"/>
                <a:ea typeface="Aptos" panose="020B0004020202020204" pitchFamily="34" charset="0"/>
                <a:cs typeface="Arial" panose="020B0604020202020204" pitchFamily="34" charset="0"/>
              </a:rPr>
              <a:t>Neurologic</a:t>
            </a:r>
            <a:r>
              <a:rPr lang="en-US" sz="1600" dirty="0">
                <a:solidFill>
                  <a:schemeClr val="bg1"/>
                </a:solidFill>
                <a:effectLst/>
                <a:latin typeface="Arial" panose="020B0604020202020204" pitchFamily="34" charset="0"/>
                <a:ea typeface="Aptos" panose="020B0004020202020204" pitchFamily="34" charset="0"/>
                <a:cs typeface="Arial" panose="020B0604020202020204" pitchFamily="34" charset="0"/>
              </a:rPr>
              <a:t>: Alert, relaxed, and cooperative. Thought process coherent. Orientated to person, place, and time. </a:t>
            </a:r>
          </a:p>
          <a:p>
            <a:pPr marL="241300" marR="0" lvl="0" indent="-241300">
              <a:lnSpc>
                <a:spcPct val="115000"/>
              </a:lnSpc>
              <a:spcBef>
                <a:spcPts val="0"/>
              </a:spcBef>
              <a:spcAft>
                <a:spcPts val="0"/>
              </a:spcAft>
              <a:buFont typeface="Symbol" pitchFamily="2" charset="2"/>
              <a:buChar char=""/>
            </a:pPr>
            <a:r>
              <a:rPr lang="en-US" sz="1600" u="sng" dirty="0">
                <a:solidFill>
                  <a:schemeClr val="bg1"/>
                </a:solidFill>
                <a:effectLst/>
                <a:latin typeface="Arial" panose="020B0604020202020204" pitchFamily="34" charset="0"/>
                <a:ea typeface="Aptos" panose="020B0004020202020204" pitchFamily="34" charset="0"/>
                <a:cs typeface="Arial" panose="020B0604020202020204" pitchFamily="34" charset="0"/>
              </a:rPr>
              <a:t>Musculoskeletal</a:t>
            </a:r>
            <a:r>
              <a:rPr lang="en-US" sz="1600" dirty="0">
                <a:solidFill>
                  <a:schemeClr val="bg1"/>
                </a:solidFill>
                <a:effectLst/>
                <a:latin typeface="Arial" panose="020B0604020202020204" pitchFamily="34" charset="0"/>
                <a:ea typeface="Aptos" panose="020B0004020202020204" pitchFamily="34" charset="0"/>
                <a:cs typeface="Arial" panose="020B0604020202020204" pitchFamily="34" charset="0"/>
              </a:rPr>
              <a:t>: Walking: smooth, coordinated pattern with steady movement, and appropriate arm swing. Able to sit and return to standing without evidence of flaccidity or spasticity. </a:t>
            </a:r>
          </a:p>
          <a:p>
            <a:pPr marL="241300" marR="0" lvl="0" indent="-241300">
              <a:lnSpc>
                <a:spcPct val="115000"/>
              </a:lnSpc>
              <a:spcBef>
                <a:spcPts val="0"/>
              </a:spcBef>
              <a:spcAft>
                <a:spcPts val="0"/>
              </a:spcAft>
              <a:buFont typeface="Symbol" pitchFamily="2" charset="2"/>
              <a:buChar char=""/>
            </a:pPr>
            <a:r>
              <a:rPr lang="en-US" sz="1600" u="sng" dirty="0">
                <a:solidFill>
                  <a:schemeClr val="bg1"/>
                </a:solidFill>
                <a:effectLst/>
                <a:latin typeface="Arial" panose="020B0604020202020204" pitchFamily="34" charset="0"/>
                <a:ea typeface="Aptos" panose="020B0004020202020204" pitchFamily="34" charset="0"/>
                <a:cs typeface="Arial" panose="020B0604020202020204" pitchFamily="34" charset="0"/>
              </a:rPr>
              <a:t>Psychiatric</a:t>
            </a:r>
            <a:r>
              <a:rPr lang="en-US" sz="1600" dirty="0">
                <a:solidFill>
                  <a:schemeClr val="bg1"/>
                </a:solidFill>
                <a:effectLst/>
                <a:latin typeface="Arial" panose="020B0604020202020204" pitchFamily="34" charset="0"/>
                <a:ea typeface="Aptos" panose="020B0004020202020204" pitchFamily="34" charset="0"/>
                <a:cs typeface="Arial" panose="020B0604020202020204" pitchFamily="34" charset="0"/>
              </a:rPr>
              <a:t>: Full and congruent affect, euthymic. Alert, relaxed, and cooperative. Able to articulate well with fluent speech/language rate, volume, coherence. No evidence of hallucinations, delusions, or obsessions, thought process coherent, demonstrates appropriate judgment and insight, displays ability to recall recent and remote events and fund of knowledge is intact. Attention span and ability to concentrate is appropriate. Orientated to person, place, and time.</a:t>
            </a:r>
          </a:p>
        </p:txBody>
      </p:sp>
    </p:spTree>
    <p:extLst>
      <p:ext uri="{BB962C8B-B14F-4D97-AF65-F5344CB8AC3E}">
        <p14:creationId xmlns:p14="http://schemas.microsoft.com/office/powerpoint/2010/main" val="111810263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F1946-3C26-E45C-964B-694877557B14}"/>
              </a:ext>
            </a:extLst>
          </p:cNvPr>
          <p:cNvSpPr>
            <a:spLocks noGrp="1"/>
          </p:cNvSpPr>
          <p:nvPr>
            <p:ph type="title"/>
          </p:nvPr>
        </p:nvSpPr>
        <p:spPr>
          <a:xfrm>
            <a:off x="0" y="365125"/>
            <a:ext cx="12192000" cy="1325563"/>
          </a:xfrm>
          <a:solidFill>
            <a:srgbClr val="47B1F1"/>
          </a:solidFill>
        </p:spPr>
        <p:txBody>
          <a:bodyPr/>
          <a:lstStyle/>
          <a:p>
            <a:pPr marL="398463"/>
            <a:r>
              <a:rPr lang="en-US" dirty="0"/>
              <a:t>Management Plan</a:t>
            </a:r>
          </a:p>
        </p:txBody>
      </p:sp>
      <p:sp>
        <p:nvSpPr>
          <p:cNvPr id="3" name="Content Placeholder 2">
            <a:extLst>
              <a:ext uri="{FF2B5EF4-FFF2-40B4-BE49-F238E27FC236}">
                <a16:creationId xmlns:a16="http://schemas.microsoft.com/office/drawing/2014/main" id="{B15AA3C2-D575-A0F5-96AD-B743FF6CB31B}"/>
              </a:ext>
            </a:extLst>
          </p:cNvPr>
          <p:cNvSpPr>
            <a:spLocks noGrp="1"/>
          </p:cNvSpPr>
          <p:nvPr>
            <p:ph sz="half" idx="1"/>
          </p:nvPr>
        </p:nvSpPr>
        <p:spPr/>
        <p:txBody>
          <a:bodyPr>
            <a:normAutofit/>
          </a:bodyPr>
          <a:lstStyle/>
          <a:p>
            <a:r>
              <a:rPr lang="en-US" dirty="0"/>
              <a:t>Assess the whole person</a:t>
            </a:r>
          </a:p>
          <a:p>
            <a:r>
              <a:rPr lang="en-US" dirty="0"/>
              <a:t>Treat co-occurring diseases/disorders</a:t>
            </a:r>
          </a:p>
          <a:p>
            <a:r>
              <a:rPr lang="en-US" dirty="0"/>
              <a:t>Multidisciplinary care: Integrate blend of function, life-satisfactions, and independence</a:t>
            </a:r>
          </a:p>
          <a:p>
            <a:r>
              <a:rPr lang="en-US" dirty="0">
                <a:cs typeface="Arial" panose="020B0604020202020204" pitchFamily="34" charset="0"/>
              </a:rPr>
              <a:t>Pharmacotherapy</a:t>
            </a:r>
          </a:p>
          <a:p>
            <a:pPr lvl="1">
              <a:buFont typeface="Wingdings" pitchFamily="2" charset="2"/>
              <a:buChar char="Ø"/>
            </a:pPr>
            <a:r>
              <a:rPr lang="en-US" dirty="0">
                <a:cs typeface="Arial" panose="020B0604020202020204" pitchFamily="34" charset="0"/>
              </a:rPr>
              <a:t>Monitor for side effects</a:t>
            </a:r>
          </a:p>
          <a:p>
            <a:r>
              <a:rPr lang="en-US" dirty="0">
                <a:cs typeface="Arial" panose="020B0604020202020204" pitchFamily="34" charset="0"/>
              </a:rPr>
              <a:t>P</a:t>
            </a:r>
            <a:r>
              <a:rPr lang="en-US" b="0" i="0" dirty="0">
                <a:effectLst/>
                <a:cs typeface="Arial" panose="020B0604020202020204" pitchFamily="34" charset="0"/>
              </a:rPr>
              <a:t>sychosocial intervention</a:t>
            </a:r>
          </a:p>
        </p:txBody>
      </p:sp>
      <p:sp>
        <p:nvSpPr>
          <p:cNvPr id="5" name="TextBox 4">
            <a:extLst>
              <a:ext uri="{FF2B5EF4-FFF2-40B4-BE49-F238E27FC236}">
                <a16:creationId xmlns:a16="http://schemas.microsoft.com/office/drawing/2014/main" id="{02DDBA19-E80C-C6E1-CEB2-812D02A85991}"/>
              </a:ext>
            </a:extLst>
          </p:cNvPr>
          <p:cNvSpPr txBox="1"/>
          <p:nvPr/>
        </p:nvSpPr>
        <p:spPr>
          <a:xfrm>
            <a:off x="8220892" y="6492875"/>
            <a:ext cx="3971108" cy="369332"/>
          </a:xfrm>
          <a:prstGeom prst="rect">
            <a:avLst/>
          </a:prstGeom>
          <a:noFill/>
        </p:spPr>
        <p:txBody>
          <a:bodyPr wrap="square" rtlCol="0">
            <a:spAutoFit/>
          </a:bodyPr>
          <a:lstStyle/>
          <a:p>
            <a:r>
              <a:rPr lang="en-US" dirty="0"/>
              <a:t>(Bustillo, 2025; Stroup &amp; Marder, 2025)</a:t>
            </a:r>
          </a:p>
        </p:txBody>
      </p:sp>
      <p:pic>
        <p:nvPicPr>
          <p:cNvPr id="15362" name="Picture 2" descr="Risk Management Plans (RMPs ...">
            <a:extLst>
              <a:ext uri="{FF2B5EF4-FFF2-40B4-BE49-F238E27FC236}">
                <a16:creationId xmlns:a16="http://schemas.microsoft.com/office/drawing/2014/main" id="{D8996419-4BC5-7702-2687-99D166B301C5}"/>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r="27497"/>
          <a:stretch/>
        </p:blipFill>
        <p:spPr bwMode="auto">
          <a:xfrm>
            <a:off x="6329101" y="2072830"/>
            <a:ext cx="5484947" cy="3782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5285104"/>
      </p:ext>
    </p:extLst>
  </p:cSld>
  <p:clrMapOvr>
    <a:masterClrMapping/>
  </p:clrMapOvr>
  <mc:AlternateContent xmlns:mc="http://schemas.openxmlformats.org/markup-compatibility/2006">
    <mc:Choice xmlns:p14="http://schemas.microsoft.com/office/powerpoint/2010/main" Requires="p14">
      <p:transition spd="slow" p14:dur="1200">
        <p14:prism dir="u"/>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91" name="Rectangle 16390">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C71D1FEC-0BF1-7E53-5C68-26ABC08CC364}"/>
              </a:ext>
            </a:extLst>
          </p:cNvPr>
          <p:cNvSpPr>
            <a:spLocks noGrp="1"/>
          </p:cNvSpPr>
          <p:nvPr>
            <p:ph type="title"/>
          </p:nvPr>
        </p:nvSpPr>
        <p:spPr>
          <a:xfrm>
            <a:off x="838200" y="448721"/>
            <a:ext cx="4707671" cy="1225650"/>
          </a:xfrm>
        </p:spPr>
        <p:txBody>
          <a:bodyPr vert="horz" lIns="91440" tIns="45720" rIns="91440" bIns="45720" rtlCol="0" anchor="b">
            <a:normAutofit/>
          </a:bodyPr>
          <a:lstStyle/>
          <a:p>
            <a:r>
              <a:rPr lang="en-US" sz="3800" kern="1200">
                <a:solidFill>
                  <a:schemeClr val="bg1"/>
                </a:solidFill>
                <a:latin typeface="+mj-lt"/>
                <a:ea typeface="+mj-ea"/>
                <a:cs typeface="+mj-cs"/>
              </a:rPr>
              <a:t>Case Management Plan</a:t>
            </a:r>
          </a:p>
        </p:txBody>
      </p:sp>
      <p:cxnSp>
        <p:nvCxnSpPr>
          <p:cNvPr id="16393" name="Straight Connector 16392">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40773FA-C3E8-C556-515B-7861DFB1BA8E}"/>
              </a:ext>
            </a:extLst>
          </p:cNvPr>
          <p:cNvSpPr>
            <a:spLocks noGrp="1"/>
          </p:cNvSpPr>
          <p:nvPr>
            <p:ph sz="half" idx="1"/>
          </p:nvPr>
        </p:nvSpPr>
        <p:spPr>
          <a:xfrm>
            <a:off x="897769" y="1909192"/>
            <a:ext cx="4586513" cy="3647710"/>
          </a:xfrm>
        </p:spPr>
        <p:txBody>
          <a:bodyPr vert="horz" lIns="91440" tIns="45720" rIns="91440" bIns="45720" rtlCol="0">
            <a:normAutofit/>
          </a:bodyPr>
          <a:lstStyle/>
          <a:p>
            <a:r>
              <a:rPr lang="en-US" sz="1700">
                <a:solidFill>
                  <a:schemeClr val="bg1"/>
                </a:solidFill>
              </a:rPr>
              <a:t>Medications &amp; Supplements: </a:t>
            </a:r>
          </a:p>
          <a:p>
            <a:pPr lvl="1"/>
            <a:r>
              <a:rPr lang="en-US" sz="1700">
                <a:solidFill>
                  <a:schemeClr val="bg1"/>
                </a:solidFill>
              </a:rPr>
              <a:t>Latuda 60mg Evening</a:t>
            </a:r>
          </a:p>
          <a:p>
            <a:pPr lvl="1"/>
            <a:r>
              <a:rPr lang="en-US" sz="1700">
                <a:solidFill>
                  <a:schemeClr val="bg1"/>
                </a:solidFill>
              </a:rPr>
              <a:t>Methylphenidate 10mg XR in the AM</a:t>
            </a:r>
          </a:p>
          <a:p>
            <a:pPr lvl="1"/>
            <a:r>
              <a:rPr lang="en-US" sz="1700">
                <a:solidFill>
                  <a:schemeClr val="bg1"/>
                </a:solidFill>
              </a:rPr>
              <a:t>Methylphenidate 5mg IR in the afternoon</a:t>
            </a:r>
          </a:p>
          <a:p>
            <a:pPr lvl="1"/>
            <a:r>
              <a:rPr lang="en-US" sz="1700">
                <a:solidFill>
                  <a:schemeClr val="bg1"/>
                </a:solidFill>
              </a:rPr>
              <a:t>Multi-vitamin daily</a:t>
            </a:r>
          </a:p>
          <a:p>
            <a:pPr lvl="1"/>
            <a:r>
              <a:rPr lang="en-US" sz="1700">
                <a:solidFill>
                  <a:schemeClr val="bg1"/>
                </a:solidFill>
              </a:rPr>
              <a:t>Magnesium glycinate at bedtime</a:t>
            </a:r>
          </a:p>
          <a:p>
            <a:pPr lvl="1"/>
            <a:r>
              <a:rPr lang="en-US" sz="1700">
                <a:solidFill>
                  <a:schemeClr val="bg1"/>
                </a:solidFill>
              </a:rPr>
              <a:t>GABA supplement daily  </a:t>
            </a:r>
          </a:p>
          <a:p>
            <a:r>
              <a:rPr lang="en-US" sz="1700">
                <a:solidFill>
                  <a:schemeClr val="bg1"/>
                </a:solidFill>
              </a:rPr>
              <a:t>Exercise: </a:t>
            </a:r>
            <a:r>
              <a:rPr lang="en-US" sz="1700" b="0" i="0">
                <a:solidFill>
                  <a:schemeClr val="bg1"/>
                </a:solidFill>
                <a:effectLst/>
              </a:rPr>
              <a:t>150 minutes of moderate-intensity physical activity a week along with 2 days of muscle-strengthening activity each week.</a:t>
            </a:r>
          </a:p>
          <a:p>
            <a:r>
              <a:rPr lang="en-US" sz="1700">
                <a:solidFill>
                  <a:schemeClr val="bg1"/>
                </a:solidFill>
              </a:rPr>
              <a:t>5 Pillars of Health</a:t>
            </a:r>
          </a:p>
          <a:p>
            <a:endParaRPr lang="en-US" sz="1700">
              <a:solidFill>
                <a:schemeClr val="bg1"/>
              </a:solidFill>
            </a:endParaRPr>
          </a:p>
        </p:txBody>
      </p:sp>
      <p:cxnSp>
        <p:nvCxnSpPr>
          <p:cNvPr id="16395" name="Straight Connector 16394">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6386" name="Picture 2" descr="The Five Pillars of Health to Achieve Optimal Physical Well-Being infographic">
            <a:extLst>
              <a:ext uri="{FF2B5EF4-FFF2-40B4-BE49-F238E27FC236}">
                <a16:creationId xmlns:a16="http://schemas.microsoft.com/office/drawing/2014/main" id="{09750092-1F4E-2C47-9172-E05BF77C1DBE}"/>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6525453" y="1643796"/>
            <a:ext cx="5666547" cy="357040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55796AB-A15E-ADB8-51CC-E9E8A5FA381D}"/>
              </a:ext>
            </a:extLst>
          </p:cNvPr>
          <p:cNvSpPr txBox="1"/>
          <p:nvPr/>
        </p:nvSpPr>
        <p:spPr>
          <a:xfrm>
            <a:off x="8424092" y="6488667"/>
            <a:ext cx="3971108" cy="369332"/>
          </a:xfrm>
          <a:prstGeom prst="rect">
            <a:avLst/>
          </a:prstGeom>
          <a:noFill/>
        </p:spPr>
        <p:txBody>
          <a:bodyPr wrap="square" rtlCol="0">
            <a:spAutoFit/>
          </a:bodyPr>
          <a:lstStyle/>
          <a:p>
            <a:r>
              <a:rPr lang="en-US" dirty="0">
                <a:solidFill>
                  <a:schemeClr val="bg1"/>
                </a:solidFill>
              </a:rPr>
              <a:t>(Tri-Cities Functional Medicine, 2022)</a:t>
            </a:r>
          </a:p>
        </p:txBody>
      </p:sp>
    </p:spTree>
    <p:extLst>
      <p:ext uri="{BB962C8B-B14F-4D97-AF65-F5344CB8AC3E}">
        <p14:creationId xmlns:p14="http://schemas.microsoft.com/office/powerpoint/2010/main" val="2073786911"/>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A70270F-29FE-5F52-724A-0D68D62FD700}"/>
              </a:ext>
            </a:extLst>
          </p:cNvPr>
          <p:cNvPicPr>
            <a:picLocks noChangeAspect="1"/>
          </p:cNvPicPr>
          <p:nvPr/>
        </p:nvPicPr>
        <p:blipFill>
          <a:blip r:embed="rId2">
            <a:alphaModFix amt="35000"/>
          </a:blip>
          <a:srcRect l="5578" r="2866" b="-1"/>
          <a:stretch>
            <a:fill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0AF1EDFB-4060-1A54-4795-AF6BD3EBE643}"/>
              </a:ext>
            </a:extLst>
          </p:cNvPr>
          <p:cNvSpPr>
            <a:spLocks noGrp="1"/>
          </p:cNvSpPr>
          <p:nvPr>
            <p:ph type="title"/>
          </p:nvPr>
        </p:nvSpPr>
        <p:spPr>
          <a:xfrm>
            <a:off x="838200" y="365125"/>
            <a:ext cx="10515600" cy="1325563"/>
          </a:xfrm>
        </p:spPr>
        <p:txBody>
          <a:bodyPr>
            <a:normAutofit/>
          </a:bodyPr>
          <a:lstStyle/>
          <a:p>
            <a:r>
              <a:rPr lang="en-US">
                <a:solidFill>
                  <a:srgbClr val="FFFFFF"/>
                </a:solidFill>
              </a:rPr>
              <a:t>Objectives</a:t>
            </a:r>
          </a:p>
        </p:txBody>
      </p:sp>
      <p:graphicFrame>
        <p:nvGraphicFramePr>
          <p:cNvPr id="5" name="Content Placeholder 2">
            <a:extLst>
              <a:ext uri="{FF2B5EF4-FFF2-40B4-BE49-F238E27FC236}">
                <a16:creationId xmlns:a16="http://schemas.microsoft.com/office/drawing/2014/main" id="{3BA95463-5443-CE65-FCAD-E71C2F429792}"/>
              </a:ext>
            </a:extLst>
          </p:cNvPr>
          <p:cNvGraphicFramePr>
            <a:graphicFrameLocks noGrp="1"/>
          </p:cNvGraphicFramePr>
          <p:nvPr>
            <p:ph idx="1"/>
            <p:extLst>
              <p:ext uri="{D42A27DB-BD31-4B8C-83A1-F6EECF244321}">
                <p14:modId xmlns:p14="http://schemas.microsoft.com/office/powerpoint/2010/main" val="300090031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123895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6C720-41F6-8A67-0F98-623CF4A3C1AC}"/>
              </a:ext>
            </a:extLst>
          </p:cNvPr>
          <p:cNvSpPr>
            <a:spLocks noGrp="1"/>
          </p:cNvSpPr>
          <p:nvPr>
            <p:ph type="title"/>
          </p:nvPr>
        </p:nvSpPr>
        <p:spPr/>
        <p:txBody>
          <a:bodyPr/>
          <a:lstStyle/>
          <a:p>
            <a:r>
              <a:rPr lang="en-US" dirty="0"/>
              <a:t>Recap</a:t>
            </a:r>
          </a:p>
        </p:txBody>
      </p:sp>
      <p:graphicFrame>
        <p:nvGraphicFramePr>
          <p:cNvPr id="17412" name="Content Placeholder 2">
            <a:extLst>
              <a:ext uri="{FF2B5EF4-FFF2-40B4-BE49-F238E27FC236}">
                <a16:creationId xmlns:a16="http://schemas.microsoft.com/office/drawing/2014/main" id="{962469AA-9605-CEA4-8D89-EE694159FD35}"/>
              </a:ext>
            </a:extLst>
          </p:cNvPr>
          <p:cNvGraphicFramePr>
            <a:graphicFrameLocks noGrp="1"/>
          </p:cNvGraphicFramePr>
          <p:nvPr>
            <p:ph sz="half" idx="1"/>
          </p:nvPr>
        </p:nvGraphicFramePr>
        <p:xfrm>
          <a:off x="838200" y="1825625"/>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Content Placeholder 9" descr="A diagram of the brain&#10;&#10;Description automatically generated">
            <a:extLst>
              <a:ext uri="{FF2B5EF4-FFF2-40B4-BE49-F238E27FC236}">
                <a16:creationId xmlns:a16="http://schemas.microsoft.com/office/drawing/2014/main" id="{41DB82C9-5CA1-88F4-1DD8-1B9E2415697C}"/>
              </a:ext>
            </a:extLst>
          </p:cNvPr>
          <p:cNvPicPr>
            <a:picLocks noGrp="1" noChangeAspect="1"/>
          </p:cNvPicPr>
          <p:nvPr>
            <p:ph sz="half" idx="2"/>
          </p:nvPr>
        </p:nvPicPr>
        <p:blipFill>
          <a:blip r:embed="rId8"/>
          <a:stretch>
            <a:fillRect/>
          </a:stretch>
        </p:blipFill>
        <p:spPr>
          <a:xfrm>
            <a:off x="6680200" y="365125"/>
            <a:ext cx="5181600" cy="2988557"/>
          </a:xfrm>
        </p:spPr>
      </p:pic>
      <p:pic>
        <p:nvPicPr>
          <p:cNvPr id="17410" name="Picture 2" descr="Schizophrenia - Integrated Healthcare Systems">
            <a:extLst>
              <a:ext uri="{FF2B5EF4-FFF2-40B4-BE49-F238E27FC236}">
                <a16:creationId xmlns:a16="http://schemas.microsoft.com/office/drawing/2014/main" id="{1A4289B3-88FD-A99B-156D-B9E29A3A451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80200" y="3429000"/>
            <a:ext cx="5365890" cy="3353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3977430"/>
      </p:ext>
    </p:extLst>
  </p:cSld>
  <p:clrMapOvr>
    <a:masterClrMapping/>
  </p:clrMapOvr>
  <mc:AlternateContent xmlns:mc="http://schemas.openxmlformats.org/markup-compatibility/2006">
    <mc:Choice xmlns:p14="http://schemas.microsoft.com/office/powerpoint/2010/main" Requires="p14">
      <p:transition spd="slow" p14:dur="1200">
        <p14:prism dir="d"/>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8745BED-BABE-B496-8B29-68131722D374}"/>
              </a:ext>
            </a:extLst>
          </p:cNvPr>
          <p:cNvSpPr>
            <a:spLocks noGrp="1"/>
          </p:cNvSpPr>
          <p:nvPr>
            <p:ph type="title"/>
          </p:nvPr>
        </p:nvSpPr>
        <p:spPr/>
        <p:txBody>
          <a:bodyPr/>
          <a:lstStyle/>
          <a:p>
            <a:r>
              <a:rPr lang="en-US" dirty="0"/>
              <a:t>References:</a:t>
            </a:r>
          </a:p>
        </p:txBody>
      </p:sp>
      <p:sp>
        <p:nvSpPr>
          <p:cNvPr id="6" name="Content Placeholder 5">
            <a:extLst>
              <a:ext uri="{FF2B5EF4-FFF2-40B4-BE49-F238E27FC236}">
                <a16:creationId xmlns:a16="http://schemas.microsoft.com/office/drawing/2014/main" id="{09652376-35AE-12FE-C4B0-FF2BBBB28926}"/>
              </a:ext>
            </a:extLst>
          </p:cNvPr>
          <p:cNvSpPr>
            <a:spLocks noGrp="1"/>
          </p:cNvSpPr>
          <p:nvPr>
            <p:ph idx="1"/>
          </p:nvPr>
        </p:nvSpPr>
        <p:spPr>
          <a:xfrm>
            <a:off x="609600" y="1483360"/>
            <a:ext cx="11176000" cy="5009515"/>
          </a:xfrm>
        </p:spPr>
        <p:txBody>
          <a:bodyPr>
            <a:normAutofit fontScale="92500"/>
          </a:bodyPr>
          <a:lstStyle/>
          <a:p>
            <a:pPr marL="465138" indent="-465138">
              <a:buNone/>
            </a:pPr>
            <a:r>
              <a:rPr lang="en-US" sz="1600" dirty="0"/>
              <a:t>American Psychiatric Association. (2013). </a:t>
            </a:r>
            <a:r>
              <a:rPr lang="en-US" sz="1600" i="1" dirty="0"/>
              <a:t>Diagnostic and statistical manual of mental disorders (5th ed.). </a:t>
            </a:r>
            <a:r>
              <a:rPr lang="en-US" sz="1600" dirty="0"/>
              <a:t>American Psychiatric Publishing. </a:t>
            </a:r>
          </a:p>
          <a:p>
            <a:pPr marL="465138" indent="-465138">
              <a:buNone/>
            </a:pPr>
            <a:r>
              <a:rPr lang="en-US" sz="1600" dirty="0"/>
              <a:t>Bustillo, J. (2025). Schizophrenia in adults: Psychosocial management. </a:t>
            </a:r>
            <a:r>
              <a:rPr lang="en-US" sz="1600" i="1" dirty="0"/>
              <a:t>UpToDate.</a:t>
            </a:r>
            <a:r>
              <a:rPr lang="en-US" sz="1600" dirty="0"/>
              <a:t> </a:t>
            </a:r>
            <a:r>
              <a:rPr lang="en-US" sz="1600" dirty="0">
                <a:effectLst/>
              </a:rPr>
              <a:t>Retrieved November 23, 2025 from </a:t>
            </a:r>
            <a:r>
              <a:rPr lang="en-US" sz="1600" dirty="0">
                <a:effectLst/>
                <a:hlinkClick r:id="rId3"/>
              </a:rPr>
              <a:t>https://www-uptodate-com.ezproxy.umary.edu/contents/schizophrenia-in-adults-psychosocial-management?search=schizophrenia&amp;source=search_result&amp;selectedTitle=8~150&amp;usage_type=default&amp;display_rank=8</a:t>
            </a:r>
            <a:r>
              <a:rPr lang="en-US" sz="1600" dirty="0">
                <a:effectLst/>
              </a:rPr>
              <a:t> </a:t>
            </a:r>
            <a:endParaRPr lang="en-US" sz="1600" dirty="0"/>
          </a:p>
          <a:p>
            <a:pPr marL="465138" indent="-465138">
              <a:buNone/>
            </a:pPr>
            <a:r>
              <a:rPr lang="en-US" sz="1600" i="1" dirty="0"/>
              <a:t>Classification of Schizophrenia</a:t>
            </a:r>
            <a:r>
              <a:rPr lang="en-US" sz="1600" dirty="0"/>
              <a:t>. (n.d.). CGS Psychology Blog: </a:t>
            </a:r>
            <a:r>
              <a:rPr lang="en-US" sz="1600" dirty="0" err="1"/>
              <a:t>Mrs</a:t>
            </a:r>
            <a:r>
              <a:rPr lang="en-US" sz="1600" dirty="0"/>
              <a:t> Harris [Blog]. </a:t>
            </a:r>
            <a:r>
              <a:rPr lang="en-US" sz="1600" dirty="0">
                <a:hlinkClick r:id="rId4"/>
              </a:rPr>
              <a:t>https://mrsharrispsychology.school.blog/classification-of-schizophrenia/</a:t>
            </a:r>
            <a:r>
              <a:rPr lang="en-US" sz="1600" dirty="0"/>
              <a:t> </a:t>
            </a:r>
          </a:p>
          <a:p>
            <a:pPr marL="465138" indent="-465138">
              <a:buNone/>
            </a:pPr>
            <a:r>
              <a:rPr lang="en-US" sz="1600" dirty="0"/>
              <a:t>Dirty Medicine. (2019). Dopamine pathways. </a:t>
            </a:r>
            <a:r>
              <a:rPr lang="en-US" sz="1600" i="1" dirty="0" err="1"/>
              <a:t>YouTube.com</a:t>
            </a:r>
            <a:r>
              <a:rPr lang="en-US" sz="1600" dirty="0"/>
              <a:t>. </a:t>
            </a:r>
            <a:r>
              <a:rPr lang="en-US" sz="1600" dirty="0">
                <a:hlinkClick r:id="rId5"/>
              </a:rPr>
              <a:t>https://www.youtube.com/watch?v=wCtC3LN2Vfc</a:t>
            </a:r>
            <a:r>
              <a:rPr lang="en-US" sz="1600" dirty="0"/>
              <a:t> </a:t>
            </a:r>
          </a:p>
          <a:p>
            <a:pPr marL="465138" indent="-465138">
              <a:buNone/>
            </a:pPr>
            <a:r>
              <a:rPr lang="en-US" sz="1600" dirty="0"/>
              <a:t>Fischer, B. A., &amp; Buchanan, R. W. (2025). </a:t>
            </a:r>
            <a:r>
              <a:rPr lang="en-US" sz="1600" i="0" dirty="0">
                <a:effectLst/>
              </a:rPr>
              <a:t>Schizophrenia in adults: Clinical features, assessment, and diagnosis. </a:t>
            </a:r>
            <a:r>
              <a:rPr lang="en-US" sz="1600" i="1" dirty="0">
                <a:effectLst/>
              </a:rPr>
              <a:t>UpToDate</a:t>
            </a:r>
            <a:r>
              <a:rPr lang="en-US" sz="1600" dirty="0">
                <a:effectLst/>
              </a:rPr>
              <a:t>. Retrieved November 23, 2025 from </a:t>
            </a:r>
            <a:r>
              <a:rPr lang="en-US" sz="1600" dirty="0">
                <a:effectLst/>
                <a:hlinkClick r:id="rId6"/>
              </a:rPr>
              <a:t>https://www-uptodate-com.ezproxy.umary.edu/contents/schizophrenia-in-adults-clinical-features-assessment-and-diagnosis?search=schizophrenia&amp;source=search_result&amp;selectedTitle=1~150&amp;usage_type=default&amp;display_rank=1</a:t>
            </a:r>
            <a:r>
              <a:rPr lang="en-US" sz="1600" dirty="0">
                <a:effectLst/>
              </a:rPr>
              <a:t> </a:t>
            </a:r>
            <a:endParaRPr lang="en-US" sz="1600" dirty="0"/>
          </a:p>
          <a:p>
            <a:pPr marL="465138" indent="-465138">
              <a:buNone/>
            </a:pPr>
            <a:r>
              <a:rPr lang="en-US" sz="1600" dirty="0"/>
              <a:t>Hany, M., &amp; Rizvi, A. (2024, February). Schizophrenia. </a:t>
            </a:r>
            <a:r>
              <a:rPr lang="en-US" sz="1600" i="1" dirty="0"/>
              <a:t>National Library of Medicine: </a:t>
            </a:r>
            <a:r>
              <a:rPr lang="en-US" sz="1600" i="1" dirty="0" err="1"/>
              <a:t>StatPearls</a:t>
            </a:r>
            <a:r>
              <a:rPr lang="en-US" sz="1600" i="1" dirty="0"/>
              <a:t> [Internet].</a:t>
            </a:r>
            <a:r>
              <a:rPr lang="en-US" sz="1600" dirty="0"/>
              <a:t> </a:t>
            </a:r>
            <a:r>
              <a:rPr lang="en-US" sz="1600" dirty="0">
                <a:hlinkClick r:id="rId7"/>
              </a:rPr>
              <a:t>https://www.ncbi.nlm.nih.gov/books/NBK539864/</a:t>
            </a:r>
            <a:r>
              <a:rPr lang="en-US" sz="1600" dirty="0"/>
              <a:t> </a:t>
            </a:r>
          </a:p>
          <a:p>
            <a:pPr marL="465138" indent="-465138">
              <a:buNone/>
            </a:pPr>
            <a:r>
              <a:rPr lang="en-US" sz="1600" dirty="0"/>
              <a:t>Rogers, J. L. (2023). </a:t>
            </a:r>
            <a:r>
              <a:rPr lang="en-US" sz="1600" i="1" dirty="0"/>
              <a:t>McCance &amp; </a:t>
            </a:r>
            <a:r>
              <a:rPr lang="en-US" sz="1600" i="1" dirty="0" err="1"/>
              <a:t>Huether’s</a:t>
            </a:r>
            <a:r>
              <a:rPr lang="en-US" sz="1600" i="1" dirty="0"/>
              <a:t> pathophysiology: The biologic basis for disease in adults and children (9</a:t>
            </a:r>
            <a:r>
              <a:rPr lang="en-US" sz="1600" i="1" baseline="30000" dirty="0"/>
              <a:t>th</a:t>
            </a:r>
            <a:r>
              <a:rPr lang="en-US" sz="1600" i="1" dirty="0"/>
              <a:t> ed</a:t>
            </a:r>
            <a:r>
              <a:rPr lang="en-US" sz="1600" dirty="0"/>
              <a:t>). Elsevier.</a:t>
            </a:r>
          </a:p>
          <a:p>
            <a:pPr marL="465138" indent="-465138">
              <a:buNone/>
            </a:pPr>
            <a:r>
              <a:rPr lang="en-US" sz="1600" dirty="0"/>
              <a:t>Stroup, T. S., &amp; Marder, S. (2025). Schizophrenia in adults: Maintenance therapy and side effect management. </a:t>
            </a:r>
            <a:r>
              <a:rPr lang="en-US" sz="1600" i="1" dirty="0"/>
              <a:t>UpToDate.</a:t>
            </a:r>
            <a:r>
              <a:rPr lang="en-US" sz="1600" dirty="0"/>
              <a:t> </a:t>
            </a:r>
            <a:r>
              <a:rPr lang="en-US" sz="1600" dirty="0">
                <a:effectLst/>
              </a:rPr>
              <a:t>Retrieved November 23, 2025 from </a:t>
            </a:r>
            <a:r>
              <a:rPr lang="en-US" sz="1600" dirty="0">
                <a:effectLst/>
                <a:hlinkClick r:id="rId8"/>
              </a:rPr>
              <a:t>https://www-uptodate-com.ezproxy.umary.edu/contents/schizophrenia-in-adults-maintenance-therapy-and-side-effect-management?search=schizophrenia&amp;source=search_result&amp;selectedTitle=2~150&amp;usage_type=default&amp;display_rank=2</a:t>
            </a:r>
            <a:r>
              <a:rPr lang="en-US" sz="1600" dirty="0">
                <a:effectLst/>
              </a:rPr>
              <a:t> </a:t>
            </a:r>
          </a:p>
          <a:p>
            <a:pPr marL="465138" indent="-465138">
              <a:buNone/>
            </a:pPr>
            <a:r>
              <a:rPr lang="en-US" sz="1600" dirty="0"/>
              <a:t>Tri-Cities Functional Medicine. (2022, March 4). </a:t>
            </a:r>
            <a:r>
              <a:rPr lang="en-US" sz="1600" i="1" dirty="0"/>
              <a:t>The five pillars of health: The cornerstone of functional medicine</a:t>
            </a:r>
            <a:r>
              <a:rPr lang="en-US" sz="1600" dirty="0"/>
              <a:t>. </a:t>
            </a:r>
            <a:r>
              <a:rPr lang="en-US" sz="1600" dirty="0">
                <a:hlinkClick r:id="rId9"/>
              </a:rPr>
              <a:t>https://tcfxmed.com/the-five-pillars-of-health-the-cornerstone-of-functional-medicine/</a:t>
            </a:r>
            <a:r>
              <a:rPr lang="en-US" sz="1600" dirty="0"/>
              <a:t> </a:t>
            </a:r>
          </a:p>
        </p:txBody>
      </p:sp>
    </p:spTree>
    <p:extLst>
      <p:ext uri="{BB962C8B-B14F-4D97-AF65-F5344CB8AC3E}">
        <p14:creationId xmlns:p14="http://schemas.microsoft.com/office/powerpoint/2010/main" val="2383770944"/>
      </p:ext>
    </p:extLst>
  </p:cSld>
  <p:clrMapOvr>
    <a:masterClrMapping/>
  </p:clrMapOvr>
  <mc:AlternateContent xmlns:mc="http://schemas.openxmlformats.org/markup-compatibility/2006">
    <mc:Choice xmlns:p14="http://schemas.microsoft.com/office/powerpoint/2010/main" Requires="p14">
      <p:transition spd="slow" p14:dur="1200">
        <p14:prism dir="r"/>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people holding question marks&#10;&#10;Description automatically generated">
            <a:extLst>
              <a:ext uri="{FF2B5EF4-FFF2-40B4-BE49-F238E27FC236}">
                <a16:creationId xmlns:a16="http://schemas.microsoft.com/office/drawing/2014/main" id="{0B151F2E-6B8D-7F1A-0D18-34A2BD4515FC}"/>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rcRect t="6040" b="16640"/>
          <a:stretch>
            <a:fillRect/>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FE9857-5B09-18EE-7C67-47EDDB9CF012}"/>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Thank you!</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5013379"/>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6AEA289A-EF1C-4DB0-0C14-4484E8A2D9D0}"/>
              </a:ext>
            </a:extLst>
          </p:cNvPr>
          <p:cNvSpPr>
            <a:spLocks noGrp="1"/>
          </p:cNvSpPr>
          <p:nvPr>
            <p:ph type="title"/>
          </p:nvPr>
        </p:nvSpPr>
        <p:spPr>
          <a:xfrm>
            <a:off x="838200" y="448721"/>
            <a:ext cx="4707671" cy="1225650"/>
          </a:xfrm>
        </p:spPr>
        <p:txBody>
          <a:bodyPr vert="horz" lIns="91440" tIns="45720" rIns="91440" bIns="45720" rtlCol="0" anchor="b">
            <a:normAutofit/>
          </a:bodyPr>
          <a:lstStyle/>
          <a:p>
            <a:r>
              <a:rPr lang="en-US" sz="3800" kern="1200" dirty="0">
                <a:solidFill>
                  <a:schemeClr val="bg1"/>
                </a:solidFill>
                <a:latin typeface="+mj-lt"/>
                <a:ea typeface="+mj-ea"/>
                <a:cs typeface="+mj-cs"/>
              </a:rPr>
              <a:t>Intro to Patient Case:</a:t>
            </a:r>
          </a:p>
        </p:txBody>
      </p:sp>
      <p:cxnSp>
        <p:nvCxnSpPr>
          <p:cNvPr id="1033" name="Straight Connector 1032">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A9C57A9-399F-A07F-17EF-634029FBAE21}"/>
              </a:ext>
            </a:extLst>
          </p:cNvPr>
          <p:cNvSpPr>
            <a:spLocks noGrp="1"/>
          </p:cNvSpPr>
          <p:nvPr>
            <p:ph sz="half" idx="1"/>
          </p:nvPr>
        </p:nvSpPr>
        <p:spPr>
          <a:xfrm>
            <a:off x="897769" y="1909192"/>
            <a:ext cx="4586513" cy="3647710"/>
          </a:xfrm>
        </p:spPr>
        <p:txBody>
          <a:bodyPr vert="horz" lIns="91440" tIns="45720" rIns="91440" bIns="45720" rtlCol="0">
            <a:normAutofit fontScale="92500" lnSpcReduction="10000"/>
          </a:bodyPr>
          <a:lstStyle/>
          <a:p>
            <a:r>
              <a:rPr lang="en-US" sz="2000" dirty="0">
                <a:solidFill>
                  <a:schemeClr val="bg1"/>
                </a:solidFill>
              </a:rPr>
              <a:t>K.A. is a 29-year-old female </a:t>
            </a:r>
          </a:p>
          <a:p>
            <a:r>
              <a:rPr lang="en-US" sz="2100" dirty="0">
                <a:solidFill>
                  <a:schemeClr val="bg1"/>
                </a:solidFill>
              </a:rPr>
              <a:t>Reason for Visit: Medication Management</a:t>
            </a:r>
          </a:p>
          <a:p>
            <a:pPr lvl="1">
              <a:buFont typeface="Wingdings" pitchFamily="2" charset="2"/>
              <a:buChar char="Ø"/>
            </a:pPr>
            <a:r>
              <a:rPr lang="en-US" sz="2100" dirty="0">
                <a:solidFill>
                  <a:schemeClr val="bg1"/>
                </a:solidFill>
              </a:rPr>
              <a:t>“I’m doing well, I caught myself in a distraction but recognized it and came out it.”</a:t>
            </a:r>
          </a:p>
          <a:p>
            <a:r>
              <a:rPr lang="en-US" sz="2100" dirty="0">
                <a:solidFill>
                  <a:schemeClr val="bg1"/>
                </a:solidFill>
              </a:rPr>
              <a:t>Mental health disorders: </a:t>
            </a:r>
            <a:r>
              <a:rPr lang="en-US" sz="2100" b="1" dirty="0">
                <a:solidFill>
                  <a:schemeClr val="bg1"/>
                </a:solidFill>
              </a:rPr>
              <a:t>Schizophrenia</a:t>
            </a:r>
            <a:r>
              <a:rPr lang="en-US" sz="2100" dirty="0">
                <a:solidFill>
                  <a:schemeClr val="bg1"/>
                </a:solidFill>
              </a:rPr>
              <a:t>, ADHD, anxiety, depression, and bipolar. </a:t>
            </a:r>
          </a:p>
          <a:p>
            <a:r>
              <a:rPr lang="en-US" sz="2100" dirty="0">
                <a:solidFill>
                  <a:schemeClr val="bg1"/>
                </a:solidFill>
              </a:rPr>
              <a:t>History: </a:t>
            </a:r>
          </a:p>
          <a:p>
            <a:pPr lvl="1"/>
            <a:r>
              <a:rPr lang="en-US" sz="2000" dirty="0">
                <a:solidFill>
                  <a:schemeClr val="bg1"/>
                </a:solidFill>
              </a:rPr>
              <a:t>Dx: 24 </a:t>
            </a:r>
            <a:r>
              <a:rPr lang="en-US" sz="2000" dirty="0" err="1">
                <a:solidFill>
                  <a:schemeClr val="bg1"/>
                </a:solidFill>
              </a:rPr>
              <a:t>yo</a:t>
            </a:r>
            <a:endParaRPr lang="en-US" sz="2000" dirty="0">
              <a:solidFill>
                <a:schemeClr val="bg1"/>
              </a:solidFill>
            </a:endParaRPr>
          </a:p>
          <a:p>
            <a:pPr lvl="1"/>
            <a:r>
              <a:rPr lang="en-US" sz="2000" dirty="0">
                <a:solidFill>
                  <a:schemeClr val="bg1"/>
                </a:solidFill>
              </a:rPr>
              <a:t>In Japan</a:t>
            </a:r>
          </a:p>
          <a:p>
            <a:pPr lvl="1"/>
            <a:r>
              <a:rPr lang="en-US" sz="2000" dirty="0">
                <a:solidFill>
                  <a:schemeClr val="bg1"/>
                </a:solidFill>
              </a:rPr>
              <a:t>Symptoms: Hallucinations, delusions, fixations, withdrawn, disorganized.</a:t>
            </a:r>
          </a:p>
        </p:txBody>
      </p:sp>
      <p:cxnSp>
        <p:nvCxnSpPr>
          <p:cNvPr id="1035" name="Straight Connector 1034">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26" name="Picture 2" descr="31 years Old | A Birthday reflection | Homesong">
            <a:extLst>
              <a:ext uri="{FF2B5EF4-FFF2-40B4-BE49-F238E27FC236}">
                <a16:creationId xmlns:a16="http://schemas.microsoft.com/office/drawing/2014/main" id="{B640EFB6-8CFB-64D1-AB5D-AC9B712899AF}"/>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6525453" y="0"/>
            <a:ext cx="54864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7334857"/>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C584A-3605-4558-676D-2A6F705E4D9E}"/>
              </a:ext>
            </a:extLst>
          </p:cNvPr>
          <p:cNvSpPr>
            <a:spLocks noGrp="1"/>
          </p:cNvSpPr>
          <p:nvPr>
            <p:ph type="title"/>
          </p:nvPr>
        </p:nvSpPr>
        <p:spPr>
          <a:xfrm>
            <a:off x="0" y="365125"/>
            <a:ext cx="6172202" cy="1325563"/>
          </a:xfrm>
          <a:solidFill>
            <a:srgbClr val="9BC2D4"/>
          </a:solidFill>
        </p:spPr>
        <p:txBody>
          <a:bodyPr/>
          <a:lstStyle/>
          <a:p>
            <a:r>
              <a:rPr lang="en-US" dirty="0"/>
              <a:t>What is Schizophrenia?</a:t>
            </a:r>
          </a:p>
        </p:txBody>
      </p:sp>
      <p:sp>
        <p:nvSpPr>
          <p:cNvPr id="3" name="Content Placeholder 2">
            <a:extLst>
              <a:ext uri="{FF2B5EF4-FFF2-40B4-BE49-F238E27FC236}">
                <a16:creationId xmlns:a16="http://schemas.microsoft.com/office/drawing/2014/main" id="{77E5BA7E-C12E-C1DC-39C5-C3DED594EA51}"/>
              </a:ext>
            </a:extLst>
          </p:cNvPr>
          <p:cNvSpPr>
            <a:spLocks noGrp="1"/>
          </p:cNvSpPr>
          <p:nvPr>
            <p:ph sz="half" idx="1"/>
          </p:nvPr>
        </p:nvSpPr>
        <p:spPr>
          <a:xfrm>
            <a:off x="457200" y="1910368"/>
            <a:ext cx="5320553" cy="4351338"/>
          </a:xfrm>
        </p:spPr>
        <p:txBody>
          <a:bodyPr/>
          <a:lstStyle/>
          <a:p>
            <a:r>
              <a:rPr lang="en-US" dirty="0"/>
              <a:t>Disabling psychiatric condition</a:t>
            </a:r>
          </a:p>
          <a:p>
            <a:r>
              <a:rPr lang="en-US" dirty="0"/>
              <a:t>Affects 1% worldwide</a:t>
            </a:r>
          </a:p>
          <a:p>
            <a:r>
              <a:rPr lang="en-US" dirty="0"/>
              <a:t>Top 10 global disability causes</a:t>
            </a:r>
          </a:p>
          <a:p>
            <a:endParaRPr lang="en-US" dirty="0"/>
          </a:p>
          <a:p>
            <a:r>
              <a:rPr lang="en-US" dirty="0"/>
              <a:t>Psychotic symptoms</a:t>
            </a:r>
          </a:p>
          <a:p>
            <a:r>
              <a:rPr lang="en-US" dirty="0"/>
              <a:t>Affecting executive function, memory, &amp; mental processing speed.</a:t>
            </a:r>
          </a:p>
          <a:p>
            <a:endParaRPr lang="en-US" dirty="0"/>
          </a:p>
        </p:txBody>
      </p:sp>
      <p:sp>
        <p:nvSpPr>
          <p:cNvPr id="4" name="Content Placeholder 3">
            <a:extLst>
              <a:ext uri="{FF2B5EF4-FFF2-40B4-BE49-F238E27FC236}">
                <a16:creationId xmlns:a16="http://schemas.microsoft.com/office/drawing/2014/main" id="{E8574F1B-D015-681F-B46E-E21FC48A6DB8}"/>
              </a:ext>
            </a:extLst>
          </p:cNvPr>
          <p:cNvSpPr>
            <a:spLocks noGrp="1"/>
          </p:cNvSpPr>
          <p:nvPr>
            <p:ph sz="half" idx="2"/>
          </p:nvPr>
        </p:nvSpPr>
        <p:spPr>
          <a:xfrm>
            <a:off x="9248777" y="1861203"/>
            <a:ext cx="5181600" cy="4351338"/>
          </a:xfrm>
        </p:spPr>
        <p:txBody>
          <a:bodyPr/>
          <a:lstStyle/>
          <a:p>
            <a:pPr marL="0" indent="0">
              <a:buNone/>
            </a:pPr>
            <a:endParaRPr lang="en-US" dirty="0"/>
          </a:p>
          <a:p>
            <a:endParaRPr lang="en-US" dirty="0"/>
          </a:p>
        </p:txBody>
      </p:sp>
      <p:sp>
        <p:nvSpPr>
          <p:cNvPr id="5" name="TextBox 4">
            <a:extLst>
              <a:ext uri="{FF2B5EF4-FFF2-40B4-BE49-F238E27FC236}">
                <a16:creationId xmlns:a16="http://schemas.microsoft.com/office/drawing/2014/main" id="{48FAB235-B05A-8034-EEC5-28A5875EDA20}"/>
              </a:ext>
            </a:extLst>
          </p:cNvPr>
          <p:cNvSpPr txBox="1"/>
          <p:nvPr/>
        </p:nvSpPr>
        <p:spPr>
          <a:xfrm>
            <a:off x="19048" y="6261706"/>
            <a:ext cx="6343095" cy="646331"/>
          </a:xfrm>
          <a:prstGeom prst="rect">
            <a:avLst/>
          </a:prstGeom>
          <a:noFill/>
        </p:spPr>
        <p:txBody>
          <a:bodyPr wrap="square" rtlCol="0">
            <a:spAutoFit/>
          </a:bodyPr>
          <a:lstStyle/>
          <a:p>
            <a:r>
              <a:rPr lang="en-US" dirty="0"/>
              <a:t>(Classification of Schizophrenia, n.d.; Fischer &amp; Buchanan, 2025;  Hany &amp; Rizvi, 2024)</a:t>
            </a:r>
          </a:p>
        </p:txBody>
      </p:sp>
      <p:pic>
        <p:nvPicPr>
          <p:cNvPr id="2050" name="Picture 2" descr="Classification of Schizophrenia – CGS Psychology Blog: Mrs Harris">
            <a:extLst>
              <a:ext uri="{FF2B5EF4-FFF2-40B4-BE49-F238E27FC236}">
                <a16:creationId xmlns:a16="http://schemas.microsoft.com/office/drawing/2014/main" id="{BFF1EB5D-50D1-4516-8CEA-7AEB8BA68B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2" y="0"/>
            <a:ext cx="60007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6091046"/>
      </p:ext>
    </p:extLst>
  </p:cSld>
  <p:clrMapOvr>
    <a:masterClrMapping/>
  </p:clrMapOvr>
  <p:transition spd="slow">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Screen Recording 2025-11-23 at 8.47.59 PM">
            <a:hlinkClick r:id="" action="ppaction://media"/>
            <a:extLst>
              <a:ext uri="{FF2B5EF4-FFF2-40B4-BE49-F238E27FC236}">
                <a16:creationId xmlns:a16="http://schemas.microsoft.com/office/drawing/2014/main" id="{1188AEA4-E20C-C5C3-6E8F-6208C044F0B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781300" y="939800"/>
            <a:ext cx="6629400" cy="4978400"/>
          </a:xfrm>
          <a:prstGeom prst="rect">
            <a:avLst/>
          </a:prstGeom>
        </p:spPr>
      </p:pic>
    </p:spTree>
    <p:extLst>
      <p:ext uri="{BB962C8B-B14F-4D97-AF65-F5344CB8AC3E}">
        <p14:creationId xmlns:p14="http://schemas.microsoft.com/office/powerpoint/2010/main" val="1289255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99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6B5B5-0703-5BEA-AB8A-475EABACF83A}"/>
              </a:ext>
            </a:extLst>
          </p:cNvPr>
          <p:cNvSpPr>
            <a:spLocks noGrp="1"/>
          </p:cNvSpPr>
          <p:nvPr>
            <p:ph type="title"/>
          </p:nvPr>
        </p:nvSpPr>
        <p:spPr>
          <a:xfrm>
            <a:off x="0" y="365125"/>
            <a:ext cx="12192000" cy="1325563"/>
          </a:xfrm>
          <a:solidFill>
            <a:srgbClr val="47B1F1"/>
          </a:solidFill>
        </p:spPr>
        <p:txBody>
          <a:bodyPr/>
          <a:lstStyle/>
          <a:p>
            <a:r>
              <a:rPr lang="en-US" dirty="0">
                <a:solidFill>
                  <a:schemeClr val="bg1"/>
                </a:solidFill>
              </a:rPr>
              <a:t>  What is Common?</a:t>
            </a:r>
          </a:p>
        </p:txBody>
      </p:sp>
      <p:sp>
        <p:nvSpPr>
          <p:cNvPr id="3" name="Content Placeholder 2">
            <a:extLst>
              <a:ext uri="{FF2B5EF4-FFF2-40B4-BE49-F238E27FC236}">
                <a16:creationId xmlns:a16="http://schemas.microsoft.com/office/drawing/2014/main" id="{7056E38B-D47E-647D-53E7-2E523F3247E0}"/>
              </a:ext>
            </a:extLst>
          </p:cNvPr>
          <p:cNvSpPr>
            <a:spLocks noGrp="1"/>
          </p:cNvSpPr>
          <p:nvPr>
            <p:ph sz="half" idx="1"/>
          </p:nvPr>
        </p:nvSpPr>
        <p:spPr>
          <a:xfrm>
            <a:off x="838200" y="2048255"/>
            <a:ext cx="5181600" cy="4128707"/>
          </a:xfrm>
        </p:spPr>
        <p:txBody>
          <a:bodyPr/>
          <a:lstStyle/>
          <a:p>
            <a:r>
              <a:rPr lang="en-US" dirty="0"/>
              <a:t>Mood and anxiety symptoms</a:t>
            </a:r>
          </a:p>
          <a:p>
            <a:r>
              <a:rPr lang="en-US" dirty="0"/>
              <a:t>Lack awareness</a:t>
            </a:r>
          </a:p>
          <a:p>
            <a:pPr lvl="1">
              <a:buFont typeface="Wingdings" pitchFamily="2" charset="2"/>
              <a:buChar char="Ø"/>
            </a:pPr>
            <a:r>
              <a:rPr lang="en-US" dirty="0"/>
              <a:t> Stigma &amp; Self-stigma</a:t>
            </a:r>
          </a:p>
          <a:p>
            <a:r>
              <a:rPr lang="en-US" dirty="0"/>
              <a:t>Physical Symptoms:</a:t>
            </a:r>
          </a:p>
          <a:p>
            <a:pPr lvl="1">
              <a:buFont typeface="Wingdings" pitchFamily="2" charset="2"/>
              <a:buChar char="Ø"/>
            </a:pPr>
            <a:r>
              <a:rPr lang="en-US" dirty="0"/>
              <a:t>N</a:t>
            </a:r>
            <a:r>
              <a:rPr lang="en-US" b="0" i="0" dirty="0">
                <a:effectLst/>
              </a:rPr>
              <a:t>eurologic disturbances, Catatonia, Sleep disturbances, and Metabolic disturbances</a:t>
            </a:r>
            <a:endParaRPr lang="en-US" dirty="0"/>
          </a:p>
          <a:p>
            <a:r>
              <a:rPr lang="en-US" dirty="0"/>
              <a:t>Co-occurring medical conditions</a:t>
            </a:r>
          </a:p>
        </p:txBody>
      </p:sp>
      <p:sp>
        <p:nvSpPr>
          <p:cNvPr id="5" name="TextBox 4">
            <a:extLst>
              <a:ext uri="{FF2B5EF4-FFF2-40B4-BE49-F238E27FC236}">
                <a16:creationId xmlns:a16="http://schemas.microsoft.com/office/drawing/2014/main" id="{5614C018-BC8E-7EDD-E89A-0CBE00C7AFE3}"/>
              </a:ext>
            </a:extLst>
          </p:cNvPr>
          <p:cNvSpPr txBox="1"/>
          <p:nvPr/>
        </p:nvSpPr>
        <p:spPr>
          <a:xfrm>
            <a:off x="2453504" y="6451917"/>
            <a:ext cx="5181601" cy="369332"/>
          </a:xfrm>
          <a:prstGeom prst="rect">
            <a:avLst/>
          </a:prstGeom>
          <a:noFill/>
        </p:spPr>
        <p:txBody>
          <a:bodyPr wrap="square" rtlCol="0">
            <a:spAutoFit/>
          </a:bodyPr>
          <a:lstStyle/>
          <a:p>
            <a:r>
              <a:rPr lang="en-US" dirty="0"/>
              <a:t>(Fischer &amp; Buchanan, 2025; Hany &amp; Rizvi, 2024)</a:t>
            </a:r>
          </a:p>
        </p:txBody>
      </p:sp>
      <p:sp>
        <p:nvSpPr>
          <p:cNvPr id="8" name="TextBox 7">
            <a:extLst>
              <a:ext uri="{FF2B5EF4-FFF2-40B4-BE49-F238E27FC236}">
                <a16:creationId xmlns:a16="http://schemas.microsoft.com/office/drawing/2014/main" id="{83B30775-2CF0-64A6-C615-E1D8537592C7}"/>
              </a:ext>
            </a:extLst>
          </p:cNvPr>
          <p:cNvSpPr txBox="1"/>
          <p:nvPr/>
        </p:nvSpPr>
        <p:spPr>
          <a:xfrm>
            <a:off x="7213600" y="1174570"/>
            <a:ext cx="4140200" cy="5139869"/>
          </a:xfrm>
          <a:prstGeom prst="rect">
            <a:avLst/>
          </a:prstGeom>
          <a:solidFill>
            <a:schemeClr val="tx1"/>
          </a:solidFill>
        </p:spPr>
        <p:txBody>
          <a:bodyPr wrap="square" rtlCol="0">
            <a:spAutoFit/>
          </a:bodyPr>
          <a:lstStyle/>
          <a:p>
            <a:r>
              <a:rPr lang="en-US" sz="2400" b="1" dirty="0">
                <a:solidFill>
                  <a:schemeClr val="bg1"/>
                </a:solidFill>
              </a:rPr>
              <a:t>Mnemonic - SHADED</a:t>
            </a:r>
            <a:endParaRPr lang="en-US" b="1" dirty="0">
              <a:solidFill>
                <a:schemeClr val="bg1"/>
              </a:solidFill>
            </a:endParaRPr>
          </a:p>
          <a:p>
            <a:endParaRPr lang="en-US" dirty="0">
              <a:solidFill>
                <a:schemeClr val="bg1"/>
              </a:solidFill>
            </a:endParaRPr>
          </a:p>
          <a:p>
            <a:r>
              <a:rPr lang="en-US" sz="2800" b="1" dirty="0">
                <a:solidFill>
                  <a:schemeClr val="bg1"/>
                </a:solidFill>
              </a:rPr>
              <a:t>S</a:t>
            </a:r>
            <a:r>
              <a:rPr lang="en-US" sz="2000" dirty="0">
                <a:solidFill>
                  <a:schemeClr val="bg1"/>
                </a:solidFill>
              </a:rPr>
              <a:t>peech Poverty</a:t>
            </a:r>
          </a:p>
          <a:p>
            <a:endParaRPr lang="en-US" sz="2000" dirty="0">
              <a:solidFill>
                <a:schemeClr val="bg1"/>
              </a:solidFill>
            </a:endParaRPr>
          </a:p>
          <a:p>
            <a:r>
              <a:rPr lang="en-US" sz="2800" b="1" dirty="0">
                <a:solidFill>
                  <a:schemeClr val="bg1"/>
                </a:solidFill>
              </a:rPr>
              <a:t>H</a:t>
            </a:r>
            <a:r>
              <a:rPr lang="en-US" sz="2000" dirty="0">
                <a:solidFill>
                  <a:schemeClr val="bg1"/>
                </a:solidFill>
              </a:rPr>
              <a:t>allucinations</a:t>
            </a:r>
          </a:p>
          <a:p>
            <a:endParaRPr lang="en-US" sz="2000" dirty="0">
              <a:solidFill>
                <a:schemeClr val="bg1"/>
              </a:solidFill>
            </a:endParaRPr>
          </a:p>
          <a:p>
            <a:r>
              <a:rPr lang="en-US" sz="2800" b="1" dirty="0">
                <a:solidFill>
                  <a:schemeClr val="bg1"/>
                </a:solidFill>
              </a:rPr>
              <a:t>A</a:t>
            </a:r>
            <a:r>
              <a:rPr lang="en-US" sz="2000" dirty="0">
                <a:solidFill>
                  <a:schemeClr val="bg1"/>
                </a:solidFill>
              </a:rPr>
              <a:t>volition</a:t>
            </a:r>
          </a:p>
          <a:p>
            <a:endParaRPr lang="en-US" sz="2000" dirty="0">
              <a:solidFill>
                <a:schemeClr val="bg1"/>
              </a:solidFill>
            </a:endParaRPr>
          </a:p>
          <a:p>
            <a:r>
              <a:rPr lang="en-US" sz="2800" b="1" dirty="0">
                <a:solidFill>
                  <a:schemeClr val="bg1"/>
                </a:solidFill>
              </a:rPr>
              <a:t>D</a:t>
            </a:r>
            <a:r>
              <a:rPr lang="en-US" sz="2000" dirty="0">
                <a:solidFill>
                  <a:schemeClr val="bg1"/>
                </a:solidFill>
              </a:rPr>
              <a:t>elusions</a:t>
            </a:r>
          </a:p>
          <a:p>
            <a:endParaRPr lang="en-US" sz="2000" dirty="0">
              <a:solidFill>
                <a:schemeClr val="bg1"/>
              </a:solidFill>
            </a:endParaRPr>
          </a:p>
          <a:p>
            <a:r>
              <a:rPr lang="en-US" sz="2800" b="1" dirty="0">
                <a:solidFill>
                  <a:schemeClr val="bg1"/>
                </a:solidFill>
              </a:rPr>
              <a:t>E</a:t>
            </a:r>
            <a:r>
              <a:rPr lang="en-US" sz="2000" dirty="0">
                <a:solidFill>
                  <a:schemeClr val="bg1"/>
                </a:solidFill>
              </a:rPr>
              <a:t>motional Flattening</a:t>
            </a:r>
          </a:p>
          <a:p>
            <a:endParaRPr lang="en-US" sz="2000" dirty="0">
              <a:solidFill>
                <a:schemeClr val="bg1"/>
              </a:solidFill>
            </a:endParaRPr>
          </a:p>
          <a:p>
            <a:r>
              <a:rPr lang="en-US" sz="2800" b="1" dirty="0">
                <a:solidFill>
                  <a:schemeClr val="bg1"/>
                </a:solidFill>
              </a:rPr>
              <a:t>D</a:t>
            </a:r>
            <a:r>
              <a:rPr lang="en-US" sz="2000" dirty="0">
                <a:solidFill>
                  <a:schemeClr val="bg1"/>
                </a:solidFill>
              </a:rPr>
              <a:t>isorganized/Catatonic behavior</a:t>
            </a:r>
          </a:p>
          <a:p>
            <a:endParaRPr lang="en-US" dirty="0"/>
          </a:p>
        </p:txBody>
      </p:sp>
    </p:spTree>
    <p:extLst>
      <p:ext uri="{BB962C8B-B14F-4D97-AF65-F5344CB8AC3E}">
        <p14:creationId xmlns:p14="http://schemas.microsoft.com/office/powerpoint/2010/main" val="841105297"/>
      </p:ext>
    </p:extLst>
  </p:cSld>
  <p:clrMapOvr>
    <a:masterClrMapping/>
  </p:clrMapOvr>
  <mc:AlternateContent xmlns:mc="http://schemas.openxmlformats.org/markup-compatibility/2006">
    <mc:Choice xmlns:p14="http://schemas.microsoft.com/office/powerpoint/2010/main" Requires="p14">
      <p:transition spd="slow">
        <p14:reveal/>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D939E-DCA3-E171-D906-8739B3D24D44}"/>
              </a:ext>
            </a:extLst>
          </p:cNvPr>
          <p:cNvSpPr>
            <a:spLocks noGrp="1"/>
          </p:cNvSpPr>
          <p:nvPr>
            <p:ph type="title"/>
          </p:nvPr>
        </p:nvSpPr>
        <p:spPr>
          <a:xfrm>
            <a:off x="0" y="365125"/>
            <a:ext cx="12192000" cy="1325563"/>
          </a:xfrm>
          <a:solidFill>
            <a:srgbClr val="00B0F0"/>
          </a:solidFill>
        </p:spPr>
        <p:txBody>
          <a:bodyPr/>
          <a:lstStyle/>
          <a:p>
            <a:pPr marL="398463"/>
            <a:r>
              <a:rPr lang="en-US" dirty="0"/>
              <a:t>Diagnosis</a:t>
            </a:r>
          </a:p>
        </p:txBody>
      </p:sp>
      <p:sp>
        <p:nvSpPr>
          <p:cNvPr id="3" name="Content Placeholder 2">
            <a:extLst>
              <a:ext uri="{FF2B5EF4-FFF2-40B4-BE49-F238E27FC236}">
                <a16:creationId xmlns:a16="http://schemas.microsoft.com/office/drawing/2014/main" id="{BE034F34-AD93-779F-AF7B-55A62DAD55D2}"/>
              </a:ext>
            </a:extLst>
          </p:cNvPr>
          <p:cNvSpPr>
            <a:spLocks noGrp="1"/>
          </p:cNvSpPr>
          <p:nvPr>
            <p:ph sz="half" idx="1"/>
          </p:nvPr>
        </p:nvSpPr>
        <p:spPr>
          <a:xfrm>
            <a:off x="447040" y="1658801"/>
            <a:ext cx="5349240" cy="4802187"/>
          </a:xfrm>
        </p:spPr>
        <p:txBody>
          <a:bodyPr>
            <a:normAutofit/>
          </a:bodyPr>
          <a:lstStyle/>
          <a:p>
            <a:r>
              <a:rPr lang="en-US" dirty="0"/>
              <a:t>Early Recognition &amp; Intervention</a:t>
            </a:r>
          </a:p>
          <a:p>
            <a:r>
              <a:rPr lang="en-US" dirty="0"/>
              <a:t>Presentation:</a:t>
            </a:r>
          </a:p>
          <a:p>
            <a:pPr lvl="1">
              <a:buFont typeface="Wingdings" pitchFamily="2" charset="2"/>
              <a:buChar char="Ø"/>
            </a:pPr>
            <a:r>
              <a:rPr lang="en-US" sz="2000" b="0" i="0" dirty="0">
                <a:effectLst/>
                <a:latin typeface="Noto Sans" panose="020B0502040504020204" pitchFamily="34" charset="0"/>
              </a:rPr>
              <a:t>Onset – Abrupt vs insidious</a:t>
            </a:r>
          </a:p>
          <a:p>
            <a:pPr lvl="1">
              <a:buFont typeface="Wingdings" pitchFamily="2" charset="2"/>
              <a:buChar char="Ø"/>
            </a:pPr>
            <a:r>
              <a:rPr lang="en-US" sz="2000" b="0" i="0" dirty="0">
                <a:effectLst/>
                <a:latin typeface="Noto Sans" panose="020B0502040504020204" pitchFamily="34" charset="0"/>
              </a:rPr>
              <a:t>Symptom presentation – Continuous vs intermittent</a:t>
            </a:r>
          </a:p>
          <a:p>
            <a:pPr lvl="1">
              <a:buFont typeface="Wingdings" pitchFamily="2" charset="2"/>
              <a:buChar char="Ø"/>
            </a:pPr>
            <a:r>
              <a:rPr lang="en-US" sz="2000" b="0" i="0" dirty="0">
                <a:effectLst/>
                <a:latin typeface="Noto Sans" panose="020B0502040504020204" pitchFamily="34" charset="0"/>
              </a:rPr>
              <a:t>Outcome – Poor vs nonpoor</a:t>
            </a:r>
          </a:p>
          <a:p>
            <a:r>
              <a:rPr lang="en-US" dirty="0"/>
              <a:t>Timing: Late adolescence, early adulthood</a:t>
            </a:r>
          </a:p>
          <a:p>
            <a:r>
              <a:rPr lang="en-US" dirty="0"/>
              <a:t>Factors - </a:t>
            </a:r>
            <a:r>
              <a:rPr lang="en-US" dirty="0">
                <a:solidFill>
                  <a:srgbClr val="000000"/>
                </a:solidFill>
              </a:rPr>
              <a:t>G</a:t>
            </a:r>
            <a:r>
              <a:rPr lang="en-US" b="0" i="0" dirty="0">
                <a:solidFill>
                  <a:srgbClr val="000000"/>
                </a:solidFill>
                <a:effectLst/>
              </a:rPr>
              <a:t>enetic, environmental, &amp; neurobiological </a:t>
            </a:r>
          </a:p>
          <a:p>
            <a:r>
              <a:rPr lang="en-US" dirty="0">
                <a:solidFill>
                  <a:srgbClr val="000000"/>
                </a:solidFill>
              </a:rPr>
              <a:t>Men more at risk than women</a:t>
            </a:r>
            <a:endParaRPr lang="en-US" dirty="0"/>
          </a:p>
        </p:txBody>
      </p:sp>
      <p:sp>
        <p:nvSpPr>
          <p:cNvPr id="5" name="TextBox 4">
            <a:extLst>
              <a:ext uri="{FF2B5EF4-FFF2-40B4-BE49-F238E27FC236}">
                <a16:creationId xmlns:a16="http://schemas.microsoft.com/office/drawing/2014/main" id="{1ACC74E8-D475-56D2-92B8-52BC61FAFC3B}"/>
              </a:ext>
            </a:extLst>
          </p:cNvPr>
          <p:cNvSpPr txBox="1"/>
          <p:nvPr/>
        </p:nvSpPr>
        <p:spPr>
          <a:xfrm>
            <a:off x="1283072" y="6276322"/>
            <a:ext cx="5181601" cy="369332"/>
          </a:xfrm>
          <a:prstGeom prst="rect">
            <a:avLst/>
          </a:prstGeom>
          <a:noFill/>
        </p:spPr>
        <p:txBody>
          <a:bodyPr wrap="square" rtlCol="0">
            <a:spAutoFit/>
          </a:bodyPr>
          <a:lstStyle/>
          <a:p>
            <a:r>
              <a:rPr lang="en-US" dirty="0"/>
              <a:t>(Fischer &amp; Buchanan, 2025; Hany &amp; Rizvi, 2024)</a:t>
            </a:r>
          </a:p>
        </p:txBody>
      </p:sp>
      <p:pic>
        <p:nvPicPr>
          <p:cNvPr id="4100" name="Picture 4" descr="Signs and Symptoms of Schizophrenia">
            <a:extLst>
              <a:ext uri="{FF2B5EF4-FFF2-40B4-BE49-F238E27FC236}">
                <a16:creationId xmlns:a16="http://schemas.microsoft.com/office/drawing/2014/main" id="{F26F5AEC-1684-0AC2-A745-8A4BA15B175F}"/>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096000" y="2144565"/>
            <a:ext cx="5793819" cy="3862546"/>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1818931"/>
      </p:ext>
    </p:extLst>
  </p:cSld>
  <p:clrMapOvr>
    <a:masterClrMapping/>
  </p:clrMapOvr>
  <p:transition spd="slow">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6AE51-C9EA-6F71-FA8B-C88F8EBE007E}"/>
              </a:ext>
            </a:extLst>
          </p:cNvPr>
          <p:cNvSpPr>
            <a:spLocks noGrp="1"/>
          </p:cNvSpPr>
          <p:nvPr>
            <p:ph type="title"/>
          </p:nvPr>
        </p:nvSpPr>
        <p:spPr>
          <a:xfrm>
            <a:off x="0" y="365125"/>
            <a:ext cx="12192000" cy="1325563"/>
          </a:xfrm>
          <a:solidFill>
            <a:srgbClr val="47B1F1"/>
          </a:solidFill>
        </p:spPr>
        <p:txBody>
          <a:bodyPr/>
          <a:lstStyle/>
          <a:p>
            <a:r>
              <a:rPr lang="en-US" dirty="0"/>
              <a:t>    DSM-5 Criteria:</a:t>
            </a:r>
          </a:p>
        </p:txBody>
      </p:sp>
      <p:sp>
        <p:nvSpPr>
          <p:cNvPr id="3" name="Content Placeholder 2">
            <a:extLst>
              <a:ext uri="{FF2B5EF4-FFF2-40B4-BE49-F238E27FC236}">
                <a16:creationId xmlns:a16="http://schemas.microsoft.com/office/drawing/2014/main" id="{81E89EDF-4C39-E64D-1152-B48E047F4575}"/>
              </a:ext>
            </a:extLst>
          </p:cNvPr>
          <p:cNvSpPr>
            <a:spLocks noGrp="1"/>
          </p:cNvSpPr>
          <p:nvPr>
            <p:ph sz="half" idx="1"/>
          </p:nvPr>
        </p:nvSpPr>
        <p:spPr>
          <a:xfrm>
            <a:off x="838200" y="1825625"/>
            <a:ext cx="10764520" cy="4351338"/>
          </a:xfrm>
        </p:spPr>
        <p:txBody>
          <a:bodyPr>
            <a:normAutofit lnSpcReduction="10000"/>
          </a:bodyPr>
          <a:lstStyle/>
          <a:p>
            <a:pPr algn="l"/>
            <a:r>
              <a:rPr lang="en-US" b="0" i="0" dirty="0">
                <a:solidFill>
                  <a:srgbClr val="232323"/>
                </a:solidFill>
                <a:effectLst/>
                <a:latin typeface="Noto Sans" panose="020B0502040504020204" pitchFamily="34" charset="0"/>
              </a:rPr>
              <a:t>A. Two or more of the characteristic symptoms below are present for a significant portion of time during a one-month period (or less if successfully treated):</a:t>
            </a:r>
          </a:p>
          <a:p>
            <a:pPr marL="744538" indent="-403225" algn="l">
              <a:buAutoNum type="arabicPeriod"/>
            </a:pPr>
            <a:r>
              <a:rPr lang="en-US" b="0" i="0" dirty="0">
                <a:solidFill>
                  <a:srgbClr val="232323"/>
                </a:solidFill>
                <a:effectLst/>
                <a:latin typeface="Noto Sans" panose="020B0502040504020204" pitchFamily="34" charset="0"/>
              </a:rPr>
              <a:t>Delusions</a:t>
            </a:r>
          </a:p>
          <a:p>
            <a:pPr marL="744538" indent="-403225" algn="l">
              <a:buAutoNum type="arabicPeriod"/>
            </a:pPr>
            <a:r>
              <a:rPr lang="en-US" b="0" i="0" dirty="0">
                <a:solidFill>
                  <a:srgbClr val="232323"/>
                </a:solidFill>
                <a:effectLst/>
                <a:latin typeface="Noto Sans" panose="020B0502040504020204" pitchFamily="34" charset="0"/>
              </a:rPr>
              <a:t>Hallucinations</a:t>
            </a:r>
          </a:p>
          <a:p>
            <a:pPr marL="744538" indent="-403225" algn="l">
              <a:buAutoNum type="arabicPeriod"/>
            </a:pPr>
            <a:r>
              <a:rPr lang="en-US" b="0" i="0" dirty="0">
                <a:solidFill>
                  <a:srgbClr val="232323"/>
                </a:solidFill>
                <a:effectLst/>
                <a:latin typeface="Noto Sans" panose="020B0502040504020204" pitchFamily="34" charset="0"/>
              </a:rPr>
              <a:t>Disorganized speech (</a:t>
            </a:r>
            <a:r>
              <a:rPr lang="en-US" b="0" i="0" dirty="0" err="1">
                <a:solidFill>
                  <a:srgbClr val="232323"/>
                </a:solidFill>
                <a:effectLst/>
                <a:latin typeface="Noto Sans" panose="020B0502040504020204" pitchFamily="34" charset="0"/>
              </a:rPr>
              <a:t>eg</a:t>
            </a:r>
            <a:r>
              <a:rPr lang="en-US" b="0" i="0" dirty="0">
                <a:solidFill>
                  <a:srgbClr val="232323"/>
                </a:solidFill>
                <a:effectLst/>
                <a:latin typeface="Noto Sans" panose="020B0502040504020204" pitchFamily="34" charset="0"/>
              </a:rPr>
              <a:t>, frequent derailment or incoherence)</a:t>
            </a:r>
          </a:p>
          <a:p>
            <a:pPr marL="744538" indent="-403225" algn="l">
              <a:buAutoNum type="arabicPeriod"/>
            </a:pPr>
            <a:r>
              <a:rPr lang="en-US" b="0" i="0" dirty="0">
                <a:solidFill>
                  <a:srgbClr val="232323"/>
                </a:solidFill>
                <a:effectLst/>
                <a:latin typeface="Noto Sans" panose="020B0502040504020204" pitchFamily="34" charset="0"/>
              </a:rPr>
              <a:t>Grossly disorganized or catatonic behavior</a:t>
            </a:r>
          </a:p>
          <a:p>
            <a:pPr marL="744538" indent="-403225" algn="l">
              <a:buAutoNum type="arabicPeriod"/>
            </a:pPr>
            <a:r>
              <a:rPr lang="en-US" b="0" i="0" dirty="0">
                <a:solidFill>
                  <a:srgbClr val="232323"/>
                </a:solidFill>
                <a:effectLst/>
                <a:latin typeface="Noto Sans" panose="020B0502040504020204" pitchFamily="34" charset="0"/>
              </a:rPr>
              <a:t>Negative symptoms (</a:t>
            </a:r>
            <a:r>
              <a:rPr lang="en-US" b="0" i="0" dirty="0" err="1">
                <a:solidFill>
                  <a:srgbClr val="232323"/>
                </a:solidFill>
                <a:effectLst/>
                <a:latin typeface="Noto Sans" panose="020B0502040504020204" pitchFamily="34" charset="0"/>
              </a:rPr>
              <a:t>ie</a:t>
            </a:r>
            <a:r>
              <a:rPr lang="en-US" b="0" i="0" dirty="0">
                <a:solidFill>
                  <a:srgbClr val="232323"/>
                </a:solidFill>
                <a:effectLst/>
                <a:latin typeface="Noto Sans" panose="020B0502040504020204" pitchFamily="34" charset="0"/>
              </a:rPr>
              <a:t>, affective flattening, alogia, or avolition)</a:t>
            </a:r>
          </a:p>
        </p:txBody>
      </p:sp>
      <p:sp>
        <p:nvSpPr>
          <p:cNvPr id="5" name="TextBox 4">
            <a:extLst>
              <a:ext uri="{FF2B5EF4-FFF2-40B4-BE49-F238E27FC236}">
                <a16:creationId xmlns:a16="http://schemas.microsoft.com/office/drawing/2014/main" id="{1C1F6B9A-2ABD-A229-F9EC-341A685C8D66}"/>
              </a:ext>
            </a:extLst>
          </p:cNvPr>
          <p:cNvSpPr txBox="1"/>
          <p:nvPr/>
        </p:nvSpPr>
        <p:spPr>
          <a:xfrm>
            <a:off x="8067039" y="6324600"/>
            <a:ext cx="3982721" cy="369332"/>
          </a:xfrm>
          <a:prstGeom prst="rect">
            <a:avLst/>
          </a:prstGeom>
          <a:noFill/>
        </p:spPr>
        <p:txBody>
          <a:bodyPr wrap="square" rtlCol="0">
            <a:spAutoFit/>
          </a:bodyPr>
          <a:lstStyle/>
          <a:p>
            <a:r>
              <a:rPr lang="en-US" dirty="0"/>
              <a:t>(American Psychiatric Association, 2013)</a:t>
            </a:r>
          </a:p>
        </p:txBody>
      </p:sp>
    </p:spTree>
    <p:extLst>
      <p:ext uri="{BB962C8B-B14F-4D97-AF65-F5344CB8AC3E}">
        <p14:creationId xmlns:p14="http://schemas.microsoft.com/office/powerpoint/2010/main" val="3668010592"/>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6E624-2D98-8C00-F28A-3640196AAE51}"/>
              </a:ext>
            </a:extLst>
          </p:cNvPr>
          <p:cNvSpPr>
            <a:spLocks noGrp="1"/>
          </p:cNvSpPr>
          <p:nvPr>
            <p:ph type="title"/>
          </p:nvPr>
        </p:nvSpPr>
        <p:spPr>
          <a:xfrm>
            <a:off x="0" y="365126"/>
            <a:ext cx="12192000" cy="1079460"/>
          </a:xfrm>
          <a:solidFill>
            <a:srgbClr val="00B0F0"/>
          </a:solidFill>
        </p:spPr>
        <p:txBody>
          <a:bodyPr/>
          <a:lstStyle/>
          <a:p>
            <a:pPr algn="ctr"/>
            <a:r>
              <a:rPr lang="en-US" sz="4800" dirty="0"/>
              <a:t>Pathophysiology</a:t>
            </a:r>
            <a:endParaRPr lang="en-US" dirty="0"/>
          </a:p>
        </p:txBody>
      </p:sp>
      <p:pic>
        <p:nvPicPr>
          <p:cNvPr id="10" name="Content Placeholder 9" descr="A diagram of the brain&#10;&#10;Description automatically generated">
            <a:extLst>
              <a:ext uri="{FF2B5EF4-FFF2-40B4-BE49-F238E27FC236}">
                <a16:creationId xmlns:a16="http://schemas.microsoft.com/office/drawing/2014/main" id="{23BBC895-488E-E5AE-60DF-C0A1C5AD55B8}"/>
              </a:ext>
            </a:extLst>
          </p:cNvPr>
          <p:cNvPicPr>
            <a:picLocks noGrp="1" noChangeAspect="1"/>
          </p:cNvPicPr>
          <p:nvPr>
            <p:ph sz="half" idx="1"/>
          </p:nvPr>
        </p:nvPicPr>
        <p:blipFill>
          <a:blip r:embed="rId3"/>
          <a:stretch>
            <a:fillRect/>
          </a:stretch>
        </p:blipFill>
        <p:spPr>
          <a:xfrm>
            <a:off x="2146300" y="1690688"/>
            <a:ext cx="7899400" cy="4556084"/>
          </a:xfrm>
        </p:spPr>
      </p:pic>
      <p:sp>
        <p:nvSpPr>
          <p:cNvPr id="22" name="TextBox 21">
            <a:extLst>
              <a:ext uri="{FF2B5EF4-FFF2-40B4-BE49-F238E27FC236}">
                <a16:creationId xmlns:a16="http://schemas.microsoft.com/office/drawing/2014/main" id="{F0D5DF4B-52A4-20FA-35B0-E611ADEE2187}"/>
              </a:ext>
            </a:extLst>
          </p:cNvPr>
          <p:cNvSpPr txBox="1"/>
          <p:nvPr/>
        </p:nvSpPr>
        <p:spPr>
          <a:xfrm>
            <a:off x="4232366" y="6492875"/>
            <a:ext cx="8145427" cy="369332"/>
          </a:xfrm>
          <a:prstGeom prst="rect">
            <a:avLst/>
          </a:prstGeom>
          <a:noFill/>
        </p:spPr>
        <p:txBody>
          <a:bodyPr wrap="square" rtlCol="0">
            <a:spAutoFit/>
          </a:bodyPr>
          <a:lstStyle/>
          <a:p>
            <a:r>
              <a:rPr lang="en-US" dirty="0"/>
              <a:t>(Dirty Medicine, 2019; Fischer &amp; Buchanan, 2025; Hany &amp; Rizvi, 2024; Rogers, 2023)</a:t>
            </a:r>
          </a:p>
        </p:txBody>
      </p:sp>
    </p:spTree>
    <p:extLst>
      <p:ext uri="{BB962C8B-B14F-4D97-AF65-F5344CB8AC3E}">
        <p14:creationId xmlns:p14="http://schemas.microsoft.com/office/powerpoint/2010/main" val="924567729"/>
      </p:ext>
    </p:extLst>
  </p:cSld>
  <p:clrMapOvr>
    <a:masterClrMapping/>
  </p:clrMapOvr>
  <p:transition spd="slow">
    <p:wheel spokes="1"/>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13041</TotalTime>
  <Words>3443</Words>
  <Application>Microsoft Macintosh PowerPoint</Application>
  <PresentationFormat>Widescreen</PresentationFormat>
  <Paragraphs>280</Paragraphs>
  <Slides>22</Slides>
  <Notes>19</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Arial</vt:lpstr>
      <vt:lpstr>Calibri</vt:lpstr>
      <vt:lpstr>Calibri Light</vt:lpstr>
      <vt:lpstr>Noto Sans</vt:lpstr>
      <vt:lpstr>Symbol</vt:lpstr>
      <vt:lpstr>Times New Roman</vt:lpstr>
      <vt:lpstr>Wingdings</vt:lpstr>
      <vt:lpstr>Office Theme</vt:lpstr>
      <vt:lpstr>Schizophrenia</vt:lpstr>
      <vt:lpstr>Objectives</vt:lpstr>
      <vt:lpstr>Intro to Patient Case:</vt:lpstr>
      <vt:lpstr>What is Schizophrenia?</vt:lpstr>
      <vt:lpstr>PowerPoint Presentation</vt:lpstr>
      <vt:lpstr>  What is Common?</vt:lpstr>
      <vt:lpstr>Diagnosis</vt:lpstr>
      <vt:lpstr>    DSM-5 Criteria:</vt:lpstr>
      <vt:lpstr>Pathophysiology</vt:lpstr>
      <vt:lpstr>Mesolimbic Pathway</vt:lpstr>
      <vt:lpstr>Mesocortical Pathway</vt:lpstr>
      <vt:lpstr>Nigrostriatal Pathway</vt:lpstr>
      <vt:lpstr>Tuberoinfundibular Pathway</vt:lpstr>
      <vt:lpstr>Antipsychotics DECREASE dopamine</vt:lpstr>
      <vt:lpstr>Deep Dive into Patient Case:</vt:lpstr>
      <vt:lpstr>Case History</vt:lpstr>
      <vt:lpstr>ROS &amp; Physical Exam</vt:lpstr>
      <vt:lpstr>Management Plan</vt:lpstr>
      <vt:lpstr>Case Management Plan</vt:lpstr>
      <vt:lpstr>Recap</vt:lpstr>
      <vt:lpstr>References: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Schizophrenia</dc:title>
  <dc:creator>Tina Hoff</dc:creator>
  <cp:lastModifiedBy>Tina Hoff</cp:lastModifiedBy>
  <cp:revision>8</cp:revision>
  <dcterms:created xsi:type="dcterms:W3CDTF">2025-11-23T02:03:57Z</dcterms:created>
  <dcterms:modified xsi:type="dcterms:W3CDTF">2025-12-02T03:25:18Z</dcterms:modified>
</cp:coreProperties>
</file>